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77" r:id="rId1"/>
  </p:sldMasterIdLst>
  <p:notesMasterIdLst>
    <p:notesMasterId r:id="rId18"/>
  </p:notesMasterIdLst>
  <p:sldIdLst>
    <p:sldId id="256" r:id="rId2"/>
    <p:sldId id="257" r:id="rId3"/>
    <p:sldId id="258" r:id="rId4"/>
    <p:sldId id="259" r:id="rId5"/>
    <p:sldId id="260" r:id="rId6"/>
    <p:sldId id="261" r:id="rId7"/>
    <p:sldId id="270" r:id="rId8"/>
    <p:sldId id="271" r:id="rId9"/>
    <p:sldId id="273" r:id="rId10"/>
    <p:sldId id="272" r:id="rId11"/>
    <p:sldId id="262" r:id="rId12"/>
    <p:sldId id="266" r:id="rId13"/>
    <p:sldId id="267" r:id="rId14"/>
    <p:sldId id="274" r:id="rId15"/>
    <p:sldId id="269" r:id="rId16"/>
    <p:sldId id="268" r:id="rId17"/>
  </p:sldIdLst>
  <p:sldSz cx="9144000" cy="5143500" type="screen16x9"/>
  <p:notesSz cx="6858000" cy="9144000"/>
  <p:embeddedFontLst>
    <p:embeddedFont>
      <p:font typeface="Arial Black" panose="020B0604020202020204" pitchFamily="34" charset="0"/>
      <p:bold r:id="rId19"/>
    </p:embeddedFont>
    <p:embeddedFont>
      <p:font typeface="Arial Narrow" panose="020B0604020202020204" pitchFamily="34" charset="0"/>
      <p:regular r:id="rId20"/>
      <p:bold r:id="rId21"/>
      <p:italic r:id="rId22"/>
      <p:boldItalic r:id="rId23"/>
    </p:embeddedFont>
    <p:embeddedFont>
      <p:font typeface="Hind Madurai" panose="02000000000000000000" pitchFamily="2" charset="77"/>
      <p:regular r:id="rId24"/>
      <p:bold r:id="rId25"/>
    </p:embeddedFont>
    <p:embeddedFont>
      <p:font typeface="Lexend Deca" pitchFamily="2" charset="77"/>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59C33C-3239-4D65-B18B-FBB30E32C6F8}">
  <a:tblStyle styleId="{0759C33C-3239-4D65-B18B-FBB30E32C6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051"/>
  </p:normalViewPr>
  <p:slideViewPr>
    <p:cSldViewPr snapToGrid="0">
      <p:cViewPr>
        <p:scale>
          <a:sx n="113" d="100"/>
          <a:sy n="113" d="100"/>
        </p:scale>
        <p:origin x="150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3f572be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23f572be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951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4444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3075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6702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endParaRPr lang="en-US" dirty="0"/>
          </a:p>
        </p:txBody>
      </p:sp>
    </p:spTree>
    <p:extLst>
      <p:ext uri="{BB962C8B-B14F-4D97-AF65-F5344CB8AC3E}">
        <p14:creationId xmlns:p14="http://schemas.microsoft.com/office/powerpoint/2010/main" val="4112533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4758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910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3327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233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1103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741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19225" y="1222475"/>
            <a:ext cx="4922100" cy="2122200"/>
          </a:xfrm>
          <a:prstGeom prst="rect">
            <a:avLst/>
          </a:prstGeom>
          <a:solidFill>
            <a:schemeClr val="dk1"/>
          </a:solidFill>
        </p:spPr>
        <p:txBody>
          <a:bodyPr spcFirstLastPara="1" wrap="square" lIns="91425" tIns="91425" rIns="91425" bIns="91425" anchor="ctr" anchorCtr="0">
            <a:noAutofit/>
          </a:bodyPr>
          <a:lstStyle>
            <a:lvl1pPr lvl="0" rtl="0">
              <a:lnSpc>
                <a:spcPct val="90000"/>
              </a:lnSpc>
              <a:spcBef>
                <a:spcPts val="0"/>
              </a:spcBef>
              <a:spcAft>
                <a:spcPts val="0"/>
              </a:spcAft>
              <a:buSzPts val="8500"/>
              <a:buNone/>
              <a:defRPr sz="4000" b="1" i="0">
                <a:solidFill>
                  <a:schemeClr val="lt1"/>
                </a:solidFill>
                <a:latin typeface="Arial" panose="020B0604020202020204" pitchFamily="34" charset="0"/>
                <a:cs typeface="Arial" panose="020B0604020202020204" pitchFamily="34" charset="0"/>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dirty="0"/>
          </a:p>
        </p:txBody>
      </p:sp>
      <p:sp>
        <p:nvSpPr>
          <p:cNvPr id="10" name="Google Shape;10;p2"/>
          <p:cNvSpPr txBox="1">
            <a:spLocks noGrp="1"/>
          </p:cNvSpPr>
          <p:nvPr>
            <p:ph type="subTitle" idx="1"/>
          </p:nvPr>
        </p:nvSpPr>
        <p:spPr>
          <a:xfrm>
            <a:off x="3419225" y="3463873"/>
            <a:ext cx="4922100" cy="4572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b="0" i="0">
                <a:solidFill>
                  <a:schemeClr val="lt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27"/>
        <p:cNvGrpSpPr/>
        <p:nvPr/>
      </p:nvGrpSpPr>
      <p:grpSpPr>
        <a:xfrm>
          <a:off x="0" y="0"/>
          <a:ext cx="0" cy="0"/>
          <a:chOff x="0" y="0"/>
          <a:chExt cx="0" cy="0"/>
        </a:xfrm>
      </p:grpSpPr>
      <p:sp>
        <p:nvSpPr>
          <p:cNvPr id="28" name="Google Shape;28;p6"/>
          <p:cNvSpPr/>
          <p:nvPr userDrawn="1"/>
        </p:nvSpPr>
        <p:spPr>
          <a:xfrm>
            <a:off x="0" y="0"/>
            <a:ext cx="9144000"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720000" y="1708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500"/>
              <a:buNone/>
              <a:defRPr b="1" i="0">
                <a:solidFill>
                  <a:schemeClr val="lt1"/>
                </a:solidFill>
                <a:latin typeface="Arial Black" panose="020B0604020202020204" pitchFamily="34" charset="0"/>
                <a:cs typeface="Arial Black" panose="020B0604020202020204" pitchFamily="34" charset="0"/>
              </a:defRPr>
            </a:lvl1pPr>
            <a:lvl2pPr lvl="1" rtl="0">
              <a:spcBef>
                <a:spcPts val="0"/>
              </a:spcBef>
              <a:spcAft>
                <a:spcPts val="0"/>
              </a:spcAft>
              <a:buClr>
                <a:schemeClr val="lt1"/>
              </a:buClr>
              <a:buSzPts val="2500"/>
              <a:buNone/>
              <a:defRPr>
                <a:solidFill>
                  <a:schemeClr val="lt1"/>
                </a:solidFill>
              </a:defRPr>
            </a:lvl2pPr>
            <a:lvl3pPr lvl="2" rtl="0">
              <a:spcBef>
                <a:spcPts val="0"/>
              </a:spcBef>
              <a:spcAft>
                <a:spcPts val="0"/>
              </a:spcAft>
              <a:buClr>
                <a:schemeClr val="lt1"/>
              </a:buClr>
              <a:buSzPts val="2500"/>
              <a:buNone/>
              <a:defRPr>
                <a:solidFill>
                  <a:schemeClr val="lt1"/>
                </a:solidFill>
              </a:defRPr>
            </a:lvl3pPr>
            <a:lvl4pPr lvl="3" rtl="0">
              <a:spcBef>
                <a:spcPts val="0"/>
              </a:spcBef>
              <a:spcAft>
                <a:spcPts val="0"/>
              </a:spcAft>
              <a:buClr>
                <a:schemeClr val="lt1"/>
              </a:buClr>
              <a:buSzPts val="2500"/>
              <a:buNone/>
              <a:defRPr>
                <a:solidFill>
                  <a:schemeClr val="lt1"/>
                </a:solidFill>
              </a:defRPr>
            </a:lvl4pPr>
            <a:lvl5pPr lvl="4" rtl="0">
              <a:spcBef>
                <a:spcPts val="0"/>
              </a:spcBef>
              <a:spcAft>
                <a:spcPts val="0"/>
              </a:spcAft>
              <a:buClr>
                <a:schemeClr val="lt1"/>
              </a:buClr>
              <a:buSzPts val="2500"/>
              <a:buNone/>
              <a:defRPr>
                <a:solidFill>
                  <a:schemeClr val="lt1"/>
                </a:solidFill>
              </a:defRPr>
            </a:lvl5pPr>
            <a:lvl6pPr lvl="5" rtl="0">
              <a:spcBef>
                <a:spcPts val="0"/>
              </a:spcBef>
              <a:spcAft>
                <a:spcPts val="0"/>
              </a:spcAft>
              <a:buClr>
                <a:schemeClr val="lt1"/>
              </a:buClr>
              <a:buSzPts val="2500"/>
              <a:buNone/>
              <a:defRPr>
                <a:solidFill>
                  <a:schemeClr val="lt1"/>
                </a:solidFill>
              </a:defRPr>
            </a:lvl6pPr>
            <a:lvl7pPr lvl="6" rtl="0">
              <a:spcBef>
                <a:spcPts val="0"/>
              </a:spcBef>
              <a:spcAft>
                <a:spcPts val="0"/>
              </a:spcAft>
              <a:buClr>
                <a:schemeClr val="lt1"/>
              </a:buClr>
              <a:buSzPts val="2500"/>
              <a:buNone/>
              <a:defRPr>
                <a:solidFill>
                  <a:schemeClr val="lt1"/>
                </a:solidFill>
              </a:defRPr>
            </a:lvl7pPr>
            <a:lvl8pPr lvl="7" rtl="0">
              <a:spcBef>
                <a:spcPts val="0"/>
              </a:spcBef>
              <a:spcAft>
                <a:spcPts val="0"/>
              </a:spcAft>
              <a:buClr>
                <a:schemeClr val="lt1"/>
              </a:buClr>
              <a:buSzPts val="2500"/>
              <a:buNone/>
              <a:defRPr>
                <a:solidFill>
                  <a:schemeClr val="lt1"/>
                </a:solidFill>
              </a:defRPr>
            </a:lvl8pPr>
            <a:lvl9pPr lvl="8" rtl="0">
              <a:spcBef>
                <a:spcPts val="0"/>
              </a:spcBef>
              <a:spcAft>
                <a:spcPts val="0"/>
              </a:spcAft>
              <a:buClr>
                <a:schemeClr val="lt1"/>
              </a:buClr>
              <a:buSzPts val="2500"/>
              <a:buNone/>
              <a:defRPr>
                <a:solidFill>
                  <a:schemeClr val="lt1"/>
                </a:solidFill>
              </a:defRPr>
            </a:lvl9pPr>
          </a:lstStyle>
          <a:p>
            <a:endParaRPr dirty="0"/>
          </a:p>
        </p:txBody>
      </p:sp>
      <p:sp>
        <p:nvSpPr>
          <p:cNvPr id="2" name="TextBox 1">
            <a:extLst>
              <a:ext uri="{FF2B5EF4-FFF2-40B4-BE49-F238E27FC236}">
                <a16:creationId xmlns:a16="http://schemas.microsoft.com/office/drawing/2014/main" id="{26B6E10A-798B-77CF-7C63-8DAD4D2F9B26}"/>
              </a:ext>
            </a:extLst>
          </p:cNvPr>
          <p:cNvSpPr txBox="1"/>
          <p:nvPr userDrawn="1"/>
        </p:nvSpPr>
        <p:spPr>
          <a:xfrm>
            <a:off x="8741326" y="0"/>
            <a:ext cx="431528" cy="246221"/>
          </a:xfrm>
          <a:prstGeom prst="rect">
            <a:avLst/>
          </a:prstGeom>
          <a:noFill/>
        </p:spPr>
        <p:txBody>
          <a:bodyPr wrap="none" rtlCol="0">
            <a:spAutoFit/>
          </a:bodyPr>
          <a:lstStyle/>
          <a:p>
            <a:pPr marL="117475" indent="0">
              <a:tabLst/>
            </a:pPr>
            <a:fld id="{1ECD6AD7-83CC-664C-B4F7-B7C87B77AEF2}" type="slidenum">
              <a:rPr lang="en-US" sz="1000" b="0" i="0" smtClean="0">
                <a:solidFill>
                  <a:schemeClr val="tx2"/>
                </a:solidFill>
                <a:latin typeface="Arial Narrow" panose="020B0604020202020204" pitchFamily="34" charset="0"/>
                <a:cs typeface="Arial Narrow" panose="020B0604020202020204" pitchFamily="34" charset="0"/>
              </a:rPr>
              <a:pPr marL="117475" indent="0">
                <a:tabLst/>
              </a:pPr>
              <a:t>‹#›</a:t>
            </a:fld>
            <a:endParaRPr lang="en-US" sz="1000" b="0" i="0" dirty="0">
              <a:solidFill>
                <a:schemeClr val="tx2"/>
              </a:solidFill>
              <a:latin typeface="Arial Narrow" panose="020B0604020202020204" pitchFamily="34" charset="0"/>
              <a:cs typeface="Arial Narrow"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64"/>
        <p:cNvGrpSpPr/>
        <p:nvPr/>
      </p:nvGrpSpPr>
      <p:grpSpPr>
        <a:xfrm>
          <a:off x="0" y="0"/>
          <a:ext cx="0" cy="0"/>
          <a:chOff x="0" y="0"/>
          <a:chExt cx="0" cy="0"/>
        </a:xfrm>
      </p:grpSpPr>
      <p:sp>
        <p:nvSpPr>
          <p:cNvPr id="165" name="Google Shape;165;p27"/>
          <p:cNvSpPr/>
          <p:nvPr/>
        </p:nvSpPr>
        <p:spPr>
          <a:xfrm>
            <a:off x="0" y="-150"/>
            <a:ext cx="5477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10_2">
    <p:spTree>
      <p:nvGrpSpPr>
        <p:cNvPr id="1" name="Shape 166"/>
        <p:cNvGrpSpPr/>
        <p:nvPr/>
      </p:nvGrpSpPr>
      <p:grpSpPr>
        <a:xfrm>
          <a:off x="0" y="0"/>
          <a:ext cx="0" cy="0"/>
          <a:chOff x="0" y="0"/>
          <a:chExt cx="0" cy="0"/>
        </a:xfrm>
      </p:grpSpPr>
      <p:sp>
        <p:nvSpPr>
          <p:cNvPr id="167" name="Google Shape;167;p28"/>
          <p:cNvSpPr/>
          <p:nvPr/>
        </p:nvSpPr>
        <p:spPr>
          <a:xfrm>
            <a:off x="0" y="3655625"/>
            <a:ext cx="9144000" cy="148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875" y="374258"/>
            <a:ext cx="77163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500"/>
              <a:buFont typeface="Lexend Deca"/>
              <a:buNone/>
              <a:defRPr sz="2500" b="1">
                <a:solidFill>
                  <a:schemeClr val="dk1"/>
                </a:solidFill>
                <a:latin typeface="Lexend Deca"/>
                <a:ea typeface="Lexend Deca"/>
                <a:cs typeface="Lexend Deca"/>
                <a:sym typeface="Lexend Deca"/>
              </a:defRPr>
            </a:lvl1pPr>
            <a:lvl2pPr lvl="1">
              <a:spcBef>
                <a:spcPts val="0"/>
              </a:spcBef>
              <a:spcAft>
                <a:spcPts val="0"/>
              </a:spcAft>
              <a:buClr>
                <a:schemeClr val="dk1"/>
              </a:buClr>
              <a:buSzPts val="2500"/>
              <a:buFont typeface="Lexend Deca"/>
              <a:buNone/>
              <a:defRPr sz="2500" b="1">
                <a:solidFill>
                  <a:schemeClr val="dk1"/>
                </a:solidFill>
                <a:latin typeface="Lexend Deca"/>
                <a:ea typeface="Lexend Deca"/>
                <a:cs typeface="Lexend Deca"/>
                <a:sym typeface="Lexend Deca"/>
              </a:defRPr>
            </a:lvl2pPr>
            <a:lvl3pPr lvl="2">
              <a:spcBef>
                <a:spcPts val="0"/>
              </a:spcBef>
              <a:spcAft>
                <a:spcPts val="0"/>
              </a:spcAft>
              <a:buClr>
                <a:schemeClr val="dk1"/>
              </a:buClr>
              <a:buSzPts val="2500"/>
              <a:buFont typeface="Lexend Deca"/>
              <a:buNone/>
              <a:defRPr sz="2500" b="1">
                <a:solidFill>
                  <a:schemeClr val="dk1"/>
                </a:solidFill>
                <a:latin typeface="Lexend Deca"/>
                <a:ea typeface="Lexend Deca"/>
                <a:cs typeface="Lexend Deca"/>
                <a:sym typeface="Lexend Deca"/>
              </a:defRPr>
            </a:lvl3pPr>
            <a:lvl4pPr lvl="3">
              <a:spcBef>
                <a:spcPts val="0"/>
              </a:spcBef>
              <a:spcAft>
                <a:spcPts val="0"/>
              </a:spcAft>
              <a:buClr>
                <a:schemeClr val="dk1"/>
              </a:buClr>
              <a:buSzPts val="2500"/>
              <a:buFont typeface="Lexend Deca"/>
              <a:buNone/>
              <a:defRPr sz="2500" b="1">
                <a:solidFill>
                  <a:schemeClr val="dk1"/>
                </a:solidFill>
                <a:latin typeface="Lexend Deca"/>
                <a:ea typeface="Lexend Deca"/>
                <a:cs typeface="Lexend Deca"/>
                <a:sym typeface="Lexend Deca"/>
              </a:defRPr>
            </a:lvl4pPr>
            <a:lvl5pPr lvl="4">
              <a:spcBef>
                <a:spcPts val="0"/>
              </a:spcBef>
              <a:spcAft>
                <a:spcPts val="0"/>
              </a:spcAft>
              <a:buClr>
                <a:schemeClr val="dk1"/>
              </a:buClr>
              <a:buSzPts val="2500"/>
              <a:buFont typeface="Lexend Deca"/>
              <a:buNone/>
              <a:defRPr sz="2500" b="1">
                <a:solidFill>
                  <a:schemeClr val="dk1"/>
                </a:solidFill>
                <a:latin typeface="Lexend Deca"/>
                <a:ea typeface="Lexend Deca"/>
                <a:cs typeface="Lexend Deca"/>
                <a:sym typeface="Lexend Deca"/>
              </a:defRPr>
            </a:lvl5pPr>
            <a:lvl6pPr lvl="5">
              <a:spcBef>
                <a:spcPts val="0"/>
              </a:spcBef>
              <a:spcAft>
                <a:spcPts val="0"/>
              </a:spcAft>
              <a:buClr>
                <a:schemeClr val="dk1"/>
              </a:buClr>
              <a:buSzPts val="2500"/>
              <a:buFont typeface="Lexend Deca"/>
              <a:buNone/>
              <a:defRPr sz="2500" b="1">
                <a:solidFill>
                  <a:schemeClr val="dk1"/>
                </a:solidFill>
                <a:latin typeface="Lexend Deca"/>
                <a:ea typeface="Lexend Deca"/>
                <a:cs typeface="Lexend Deca"/>
                <a:sym typeface="Lexend Deca"/>
              </a:defRPr>
            </a:lvl6pPr>
            <a:lvl7pPr lvl="6">
              <a:spcBef>
                <a:spcPts val="0"/>
              </a:spcBef>
              <a:spcAft>
                <a:spcPts val="0"/>
              </a:spcAft>
              <a:buClr>
                <a:schemeClr val="dk1"/>
              </a:buClr>
              <a:buSzPts val="2500"/>
              <a:buFont typeface="Lexend Deca"/>
              <a:buNone/>
              <a:defRPr sz="2500" b="1">
                <a:solidFill>
                  <a:schemeClr val="dk1"/>
                </a:solidFill>
                <a:latin typeface="Lexend Deca"/>
                <a:ea typeface="Lexend Deca"/>
                <a:cs typeface="Lexend Deca"/>
                <a:sym typeface="Lexend Deca"/>
              </a:defRPr>
            </a:lvl7pPr>
            <a:lvl8pPr lvl="7">
              <a:spcBef>
                <a:spcPts val="0"/>
              </a:spcBef>
              <a:spcAft>
                <a:spcPts val="0"/>
              </a:spcAft>
              <a:buClr>
                <a:schemeClr val="dk1"/>
              </a:buClr>
              <a:buSzPts val="2500"/>
              <a:buFont typeface="Lexend Deca"/>
              <a:buNone/>
              <a:defRPr sz="2500" b="1">
                <a:solidFill>
                  <a:schemeClr val="dk1"/>
                </a:solidFill>
                <a:latin typeface="Lexend Deca"/>
                <a:ea typeface="Lexend Deca"/>
                <a:cs typeface="Lexend Deca"/>
                <a:sym typeface="Lexend Deca"/>
              </a:defRPr>
            </a:lvl8pPr>
            <a:lvl9pPr lvl="8">
              <a:spcBef>
                <a:spcPts val="0"/>
              </a:spcBef>
              <a:spcAft>
                <a:spcPts val="0"/>
              </a:spcAft>
              <a:buClr>
                <a:schemeClr val="dk1"/>
              </a:buClr>
              <a:buSzPts val="2500"/>
              <a:buFont typeface="Lexend Deca"/>
              <a:buNone/>
              <a:defRPr sz="25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875" y="1152475"/>
            <a:ext cx="77163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1pPr>
            <a:lvl2pPr marL="914400" lvl="1"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2pPr>
            <a:lvl3pPr marL="1371600" lvl="2"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3pPr>
            <a:lvl4pPr marL="1828800" lvl="3"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4pPr>
            <a:lvl5pPr marL="2286000" lvl="4"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5pPr>
            <a:lvl6pPr marL="2743200" lvl="5"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6pPr>
            <a:lvl7pPr marL="3200400" lvl="6"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7pPr>
            <a:lvl8pPr marL="3657600" lvl="7"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8pPr>
            <a:lvl9pPr marL="4114800" lvl="8"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73" r:id="rId4"/>
    <p:sldLayoutId id="214748367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2.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css.ethz.ch/en/services/digital-library/articles/article.html/976797da-7b8b-4e86-84f4-4052f394d2e1"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ss.ethz.ch/en/services/digital-library/articles/article.html/976797da-7b8b-4e86-84f4-4052f394d2e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css.ethz.ch/en/services/digital-library/articles/article.html/976797da-7b8b-4e86-84f4-4052f394d2e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2054" name="Picture 6" descr="100+] George Washington University Wallpapers | Wallpapers.com">
            <a:extLst>
              <a:ext uri="{FF2B5EF4-FFF2-40B4-BE49-F238E27FC236}">
                <a16:creationId xmlns:a16="http://schemas.microsoft.com/office/drawing/2014/main" id="{C48AFD25-AEEB-3722-0579-D75CD0A330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 t="-862" r="32167" b="70"/>
          <a:stretch/>
        </p:blipFill>
        <p:spPr bwMode="auto">
          <a:xfrm>
            <a:off x="-463285" y="-72293"/>
            <a:ext cx="5320244" cy="5282299"/>
          </a:xfrm>
          <a:prstGeom prst="rect">
            <a:avLst/>
          </a:prstGeom>
          <a:noFill/>
          <a:extLst>
            <a:ext uri="{909E8E84-426E-40DD-AFC4-6F175D3DCCD1}">
              <a14:hiddenFill xmlns:a14="http://schemas.microsoft.com/office/drawing/2010/main">
                <a:solidFill>
                  <a:srgbClr val="FFFFFF"/>
                </a:solidFill>
              </a14:hiddenFill>
            </a:ext>
          </a:extLst>
        </p:spPr>
      </p:pic>
      <p:sp>
        <p:nvSpPr>
          <p:cNvPr id="179" name="Google Shape;179;p32"/>
          <p:cNvSpPr/>
          <p:nvPr/>
        </p:nvSpPr>
        <p:spPr>
          <a:xfrm>
            <a:off x="3849514" y="-44977"/>
            <a:ext cx="5320243" cy="324537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txBox="1">
            <a:spLocks noGrp="1"/>
          </p:cNvSpPr>
          <p:nvPr>
            <p:ph type="ctrTitle"/>
          </p:nvPr>
        </p:nvSpPr>
        <p:spPr>
          <a:xfrm>
            <a:off x="3934178" y="332861"/>
            <a:ext cx="5150913" cy="21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Effectiveness of Different Human-AI System Architectures</a:t>
            </a:r>
            <a:endParaRPr dirty="0"/>
          </a:p>
        </p:txBody>
      </p:sp>
      <p:sp>
        <p:nvSpPr>
          <p:cNvPr id="181" name="Google Shape;181;p32"/>
          <p:cNvSpPr txBox="1">
            <a:spLocks noGrp="1"/>
          </p:cNvSpPr>
          <p:nvPr>
            <p:ph type="subTitle" idx="1"/>
          </p:nvPr>
        </p:nvSpPr>
        <p:spPr>
          <a:xfrm>
            <a:off x="4719961" y="2568857"/>
            <a:ext cx="4155273"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Aditya Singh, Zoe Szajnfarber</a:t>
            </a:r>
          </a:p>
        </p:txBody>
      </p:sp>
      <p:pic>
        <p:nvPicPr>
          <p:cNvPr id="3" name="Picture 2">
            <a:extLst>
              <a:ext uri="{FF2B5EF4-FFF2-40B4-BE49-F238E27FC236}">
                <a16:creationId xmlns:a16="http://schemas.microsoft.com/office/drawing/2014/main" id="{A3FBBCAB-EB0A-DA6E-137D-BC2FBF16D7F8}"/>
              </a:ext>
            </a:extLst>
          </p:cNvPr>
          <p:cNvPicPr>
            <a:picLocks noChangeAspect="1"/>
          </p:cNvPicPr>
          <p:nvPr/>
        </p:nvPicPr>
        <p:blipFill>
          <a:blip r:embed="rId4"/>
          <a:stretch>
            <a:fillRect/>
          </a:stretch>
        </p:blipFill>
        <p:spPr>
          <a:xfrm>
            <a:off x="6118904" y="3554872"/>
            <a:ext cx="2229173" cy="12557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770D2DC-D3F2-056C-E046-A3DDA4F056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907" t="30274" r="30803" b="947"/>
          <a:stretch/>
        </p:blipFill>
        <p:spPr bwMode="auto">
          <a:xfrm>
            <a:off x="2061151" y="1021540"/>
            <a:ext cx="5021698" cy="4041421"/>
          </a:xfrm>
          <a:prstGeom prst="rect">
            <a:avLst/>
          </a:prstGeom>
          <a:ln w="9525" cap="flat" cmpd="sng" algn="ctr">
            <a:solidFill>
              <a:srgbClr val="E7E6E6"/>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044AFE7C-B947-573E-1D2B-E4998B4E2DAC}"/>
              </a:ext>
            </a:extLst>
          </p:cNvPr>
          <p:cNvSpPr>
            <a:spLocks noGrp="1"/>
          </p:cNvSpPr>
          <p:nvPr>
            <p:ph type="title"/>
          </p:nvPr>
        </p:nvSpPr>
        <p:spPr/>
        <p:txBody>
          <a:bodyPr/>
          <a:lstStyle/>
          <a:p>
            <a:r>
              <a:rPr lang="en-US" dirty="0"/>
              <a:t>Human-AI Teaming</a:t>
            </a:r>
          </a:p>
        </p:txBody>
      </p:sp>
    </p:spTree>
    <p:extLst>
      <p:ext uri="{BB962C8B-B14F-4D97-AF65-F5344CB8AC3E}">
        <p14:creationId xmlns:p14="http://schemas.microsoft.com/office/powerpoint/2010/main" val="427262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C651-B3AF-D90D-0AD2-AB0E01430682}"/>
              </a:ext>
            </a:extLst>
          </p:cNvPr>
          <p:cNvSpPr>
            <a:spLocks noGrp="1"/>
          </p:cNvSpPr>
          <p:nvPr>
            <p:ph type="title"/>
          </p:nvPr>
        </p:nvSpPr>
        <p:spPr>
          <a:xfrm>
            <a:off x="720000" y="-1"/>
            <a:ext cx="7704000" cy="926275"/>
          </a:xfrm>
        </p:spPr>
        <p:txBody>
          <a:bodyPr anchor="ctr"/>
          <a:lstStyle/>
          <a:p>
            <a:r>
              <a:rPr lang="en-US" dirty="0"/>
              <a:t>Patriot Missile Defense System Example</a:t>
            </a:r>
          </a:p>
        </p:txBody>
      </p:sp>
      <p:pic>
        <p:nvPicPr>
          <p:cNvPr id="3076" name="Picture 4" descr="US pledges Patriots to Ukraine under $1.85 billion aid package | Daily Sabah">
            <a:extLst>
              <a:ext uri="{FF2B5EF4-FFF2-40B4-BE49-F238E27FC236}">
                <a16:creationId xmlns:a16="http://schemas.microsoft.com/office/drawing/2014/main" id="{6E9A67E5-4B3E-D728-DEC3-3C540FE605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1" r="1822" b="90996"/>
          <a:stretch/>
        </p:blipFill>
        <p:spPr bwMode="auto">
          <a:xfrm>
            <a:off x="202743" y="1059180"/>
            <a:ext cx="3157678" cy="3658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US pledges Patriots to Ukraine under $1.85 billion aid package | Daily Sabah">
            <a:extLst>
              <a:ext uri="{FF2B5EF4-FFF2-40B4-BE49-F238E27FC236}">
                <a16:creationId xmlns:a16="http://schemas.microsoft.com/office/drawing/2014/main" id="{37ACB3B1-80B7-CF61-B7FA-F8AF35C312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556" r="1822" b="1"/>
          <a:stretch/>
        </p:blipFill>
        <p:spPr bwMode="auto">
          <a:xfrm>
            <a:off x="202743" y="1430976"/>
            <a:ext cx="3157678" cy="31603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2">
            <a:hlinkClick r:id="rId4"/>
            <a:extLst>
              <a:ext uri="{FF2B5EF4-FFF2-40B4-BE49-F238E27FC236}">
                <a16:creationId xmlns:a16="http://schemas.microsoft.com/office/drawing/2014/main" id="{0514D307-6FB1-60C0-14A0-7A6DDDA747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53" t="12291" r="1400" b="9673"/>
          <a:stretch/>
        </p:blipFill>
        <p:spPr bwMode="auto">
          <a:xfrm>
            <a:off x="3563164" y="1082184"/>
            <a:ext cx="5580836" cy="1060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E517A2-EDE6-FA43-A438-4E5C82ED8FAD}"/>
              </a:ext>
            </a:extLst>
          </p:cNvPr>
          <p:cNvSpPr txBox="1"/>
          <p:nvPr/>
        </p:nvSpPr>
        <p:spPr>
          <a:xfrm>
            <a:off x="6201206" y="2048323"/>
            <a:ext cx="1501619" cy="553998"/>
          </a:xfrm>
          <a:prstGeom prst="rect">
            <a:avLst/>
          </a:prstGeom>
          <a:solidFill>
            <a:srgbClr val="ED7D31"/>
          </a:solidFill>
        </p:spPr>
        <p:txBody>
          <a:bodyPr wrap="square">
            <a:spAutoFit/>
          </a:bodyPr>
          <a:lstStyle/>
          <a:p>
            <a:pPr algn="ctr"/>
            <a:r>
              <a:rPr lang="en-US" sz="1000" dirty="0">
                <a:solidFill>
                  <a:schemeClr val="bg1"/>
                </a:solidFill>
              </a:rPr>
              <a:t>Human operator must authorize engagement or system will not fire</a:t>
            </a:r>
          </a:p>
        </p:txBody>
      </p:sp>
      <p:pic>
        <p:nvPicPr>
          <p:cNvPr id="8" name="Graphic 7" descr="Man with solid fill">
            <a:extLst>
              <a:ext uri="{FF2B5EF4-FFF2-40B4-BE49-F238E27FC236}">
                <a16:creationId xmlns:a16="http://schemas.microsoft.com/office/drawing/2014/main" id="{990EB353-7D0E-173F-B179-6B4F502BF62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982" r="24068" b="56699"/>
          <a:stretch/>
        </p:blipFill>
        <p:spPr>
          <a:xfrm>
            <a:off x="6287806" y="1571686"/>
            <a:ext cx="587409" cy="489610"/>
          </a:xfrm>
          <a:prstGeom prst="rect">
            <a:avLst/>
          </a:prstGeom>
        </p:spPr>
      </p:pic>
      <p:cxnSp>
        <p:nvCxnSpPr>
          <p:cNvPr id="10" name="Straight Arrow Connector 9">
            <a:extLst>
              <a:ext uri="{FF2B5EF4-FFF2-40B4-BE49-F238E27FC236}">
                <a16:creationId xmlns:a16="http://schemas.microsoft.com/office/drawing/2014/main" id="{3D466419-F0BC-FE97-ED88-7B2A90EEA981}"/>
              </a:ext>
            </a:extLst>
          </p:cNvPr>
          <p:cNvCxnSpPr>
            <a:cxnSpLocks/>
            <a:endCxn id="6" idx="1"/>
          </p:cNvCxnSpPr>
          <p:nvPr/>
        </p:nvCxnSpPr>
        <p:spPr>
          <a:xfrm flipV="1">
            <a:off x="890722" y="1612640"/>
            <a:ext cx="2672442" cy="1213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6B3135C-C0EA-CDBA-A595-07CE21A3669E}"/>
              </a:ext>
            </a:extLst>
          </p:cNvPr>
          <p:cNvSpPr txBox="1"/>
          <p:nvPr/>
        </p:nvSpPr>
        <p:spPr>
          <a:xfrm>
            <a:off x="0" y="4743390"/>
            <a:ext cx="9144000" cy="400110"/>
          </a:xfrm>
          <a:prstGeom prst="rect">
            <a:avLst/>
          </a:prstGeom>
          <a:noFill/>
        </p:spPr>
        <p:txBody>
          <a:bodyPr wrap="square">
            <a:spAutoFit/>
          </a:bodyPr>
          <a:lstStyle/>
          <a:p>
            <a:r>
              <a:rPr lang="en-US" sz="1000" dirty="0"/>
              <a:t>Adapted from the work of John K. Hawley, engineering psychologist with the U.S. Army Research Laboratory’s Human Research and Engineering Directorate and principal investigator for an Army effort to examine the human role in Patriot fratricides during the Iraq War. </a:t>
            </a:r>
          </a:p>
        </p:txBody>
      </p:sp>
      <p:pic>
        <p:nvPicPr>
          <p:cNvPr id="12" name="Picture 2" descr="Image 2">
            <a:hlinkClick r:id="rId4"/>
            <a:extLst>
              <a:ext uri="{FF2B5EF4-FFF2-40B4-BE49-F238E27FC236}">
                <a16:creationId xmlns:a16="http://schemas.microsoft.com/office/drawing/2014/main" id="{EC80E444-249F-9D21-96B6-54594DB8DA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53" t="12291" r="1400" b="9673"/>
          <a:stretch/>
        </p:blipFill>
        <p:spPr bwMode="auto">
          <a:xfrm>
            <a:off x="3563162" y="2670470"/>
            <a:ext cx="5580836" cy="106091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Man with solid fill">
            <a:extLst>
              <a:ext uri="{FF2B5EF4-FFF2-40B4-BE49-F238E27FC236}">
                <a16:creationId xmlns:a16="http://schemas.microsoft.com/office/drawing/2014/main" id="{89205F29-D7F3-20C0-6B68-AC4208A4B5B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3982" r="24068" b="56699"/>
          <a:stretch/>
        </p:blipFill>
        <p:spPr>
          <a:xfrm>
            <a:off x="6201206" y="4012711"/>
            <a:ext cx="598491" cy="498847"/>
          </a:xfrm>
          <a:prstGeom prst="rect">
            <a:avLst/>
          </a:prstGeom>
        </p:spPr>
      </p:pic>
      <p:cxnSp>
        <p:nvCxnSpPr>
          <p:cNvPr id="14" name="Straight Arrow Connector 13">
            <a:extLst>
              <a:ext uri="{FF2B5EF4-FFF2-40B4-BE49-F238E27FC236}">
                <a16:creationId xmlns:a16="http://schemas.microsoft.com/office/drawing/2014/main" id="{0983B231-1EB0-47BD-5914-148ABDDBECBE}"/>
              </a:ext>
            </a:extLst>
          </p:cNvPr>
          <p:cNvCxnSpPr>
            <a:cxnSpLocks/>
            <a:stCxn id="13" idx="0"/>
          </p:cNvCxnSpPr>
          <p:nvPr/>
        </p:nvCxnSpPr>
        <p:spPr>
          <a:xfrm flipH="1" flipV="1">
            <a:off x="4214191" y="3712944"/>
            <a:ext cx="2286261"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6FDE79F0-D6BA-CF34-D5C3-7ADBCC480129}"/>
              </a:ext>
            </a:extLst>
          </p:cNvPr>
          <p:cNvCxnSpPr>
            <a:cxnSpLocks/>
            <a:stCxn id="13" idx="0"/>
          </p:cNvCxnSpPr>
          <p:nvPr/>
        </p:nvCxnSpPr>
        <p:spPr>
          <a:xfrm flipV="1">
            <a:off x="6500452" y="3712944"/>
            <a:ext cx="401298"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D3D96B7C-FBA4-2DC0-7862-BD4B39281E17}"/>
              </a:ext>
            </a:extLst>
          </p:cNvPr>
          <p:cNvCxnSpPr>
            <a:cxnSpLocks/>
            <a:stCxn id="13" idx="0"/>
          </p:cNvCxnSpPr>
          <p:nvPr/>
        </p:nvCxnSpPr>
        <p:spPr>
          <a:xfrm flipV="1">
            <a:off x="6500452" y="3712944"/>
            <a:ext cx="1629757"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CFF2B637-8E02-CC3D-12D3-AE38AAE89034}"/>
              </a:ext>
            </a:extLst>
          </p:cNvPr>
          <p:cNvCxnSpPr>
            <a:cxnSpLocks/>
            <a:stCxn id="13" idx="0"/>
          </p:cNvCxnSpPr>
          <p:nvPr/>
        </p:nvCxnSpPr>
        <p:spPr>
          <a:xfrm flipH="1" flipV="1">
            <a:off x="5625548" y="3712944"/>
            <a:ext cx="874904"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sp>
        <p:nvSpPr>
          <p:cNvPr id="23" name="TextBox 22">
            <a:extLst>
              <a:ext uri="{FF2B5EF4-FFF2-40B4-BE49-F238E27FC236}">
                <a16:creationId xmlns:a16="http://schemas.microsoft.com/office/drawing/2014/main" id="{77B22570-8C12-2824-E1B1-B4C08A90AEA8}"/>
              </a:ext>
            </a:extLst>
          </p:cNvPr>
          <p:cNvSpPr txBox="1"/>
          <p:nvPr/>
        </p:nvSpPr>
        <p:spPr>
          <a:xfrm>
            <a:off x="5807550" y="4516087"/>
            <a:ext cx="1385801" cy="246221"/>
          </a:xfrm>
          <a:prstGeom prst="rect">
            <a:avLst/>
          </a:prstGeom>
          <a:noFill/>
        </p:spPr>
        <p:txBody>
          <a:bodyPr wrap="square" rtlCol="0" anchor="ctr">
            <a:spAutoFit/>
          </a:bodyPr>
          <a:lstStyle/>
          <a:p>
            <a:r>
              <a:rPr lang="en-US" sz="1000" i="1" dirty="0">
                <a:solidFill>
                  <a:srgbClr val="FF9300"/>
                </a:solidFill>
              </a:rPr>
              <a:t>Optional Involvement</a:t>
            </a:r>
          </a:p>
        </p:txBody>
      </p:sp>
      <p:cxnSp>
        <p:nvCxnSpPr>
          <p:cNvPr id="24" name="Straight Arrow Connector 23">
            <a:extLst>
              <a:ext uri="{FF2B5EF4-FFF2-40B4-BE49-F238E27FC236}">
                <a16:creationId xmlns:a16="http://schemas.microsoft.com/office/drawing/2014/main" id="{84491A13-94DC-126E-9349-55ECB2B499CF}"/>
              </a:ext>
            </a:extLst>
          </p:cNvPr>
          <p:cNvCxnSpPr>
            <a:cxnSpLocks/>
            <a:endCxn id="12" idx="1"/>
          </p:cNvCxnSpPr>
          <p:nvPr/>
        </p:nvCxnSpPr>
        <p:spPr>
          <a:xfrm>
            <a:off x="890719" y="2800816"/>
            <a:ext cx="2672443" cy="400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BE32AC95-63EC-1EC8-6A06-2005A2FE03D7}"/>
              </a:ext>
            </a:extLst>
          </p:cNvPr>
          <p:cNvSpPr txBox="1"/>
          <p:nvPr/>
        </p:nvSpPr>
        <p:spPr>
          <a:xfrm>
            <a:off x="3599124" y="2119447"/>
            <a:ext cx="1537600" cy="523220"/>
          </a:xfrm>
          <a:prstGeom prst="rect">
            <a:avLst/>
          </a:prstGeom>
          <a:noFill/>
        </p:spPr>
        <p:txBody>
          <a:bodyPr wrap="none" rtlCol="0">
            <a:spAutoFit/>
          </a:bodyPr>
          <a:lstStyle/>
          <a:p>
            <a:r>
              <a:rPr lang="en-US" dirty="0"/>
              <a:t>HITL </a:t>
            </a:r>
          </a:p>
          <a:p>
            <a:r>
              <a:rPr lang="en-US" dirty="0"/>
              <a:t>Human Approver</a:t>
            </a:r>
          </a:p>
        </p:txBody>
      </p:sp>
      <p:sp>
        <p:nvSpPr>
          <p:cNvPr id="28" name="TextBox 27">
            <a:extLst>
              <a:ext uri="{FF2B5EF4-FFF2-40B4-BE49-F238E27FC236}">
                <a16:creationId xmlns:a16="http://schemas.microsoft.com/office/drawing/2014/main" id="{44F5B78E-59C9-A4D8-05CF-E72B7980C767}"/>
              </a:ext>
            </a:extLst>
          </p:cNvPr>
          <p:cNvSpPr txBox="1"/>
          <p:nvPr/>
        </p:nvSpPr>
        <p:spPr>
          <a:xfrm>
            <a:off x="3518453" y="3951659"/>
            <a:ext cx="1997503" cy="523220"/>
          </a:xfrm>
          <a:prstGeom prst="rect">
            <a:avLst/>
          </a:prstGeom>
          <a:noFill/>
        </p:spPr>
        <p:txBody>
          <a:bodyPr wrap="square" rtlCol="0">
            <a:spAutoFit/>
          </a:bodyPr>
          <a:lstStyle/>
          <a:p>
            <a:r>
              <a:rPr lang="en-US" dirty="0"/>
              <a:t>HOTL </a:t>
            </a:r>
          </a:p>
          <a:p>
            <a:r>
              <a:rPr lang="en-US" dirty="0"/>
              <a:t>Command by Negation</a:t>
            </a:r>
          </a:p>
        </p:txBody>
      </p:sp>
      <p:sp>
        <p:nvSpPr>
          <p:cNvPr id="33" name="TextBox 32">
            <a:extLst>
              <a:ext uri="{FF2B5EF4-FFF2-40B4-BE49-F238E27FC236}">
                <a16:creationId xmlns:a16="http://schemas.microsoft.com/office/drawing/2014/main" id="{A0B0443D-6E17-61F8-E0D7-17CA8BD64AE8}"/>
              </a:ext>
            </a:extLst>
          </p:cNvPr>
          <p:cNvSpPr txBox="1"/>
          <p:nvPr/>
        </p:nvSpPr>
        <p:spPr>
          <a:xfrm rot="20055479">
            <a:off x="1103125" y="1872155"/>
            <a:ext cx="1946367" cy="307777"/>
          </a:xfrm>
          <a:prstGeom prst="rect">
            <a:avLst/>
          </a:prstGeom>
          <a:solidFill>
            <a:srgbClr val="FFFFFF">
              <a:alpha val="67059"/>
            </a:srgbClr>
          </a:solidFill>
        </p:spPr>
        <p:txBody>
          <a:bodyPr wrap="none" rtlCol="0">
            <a:spAutoFit/>
          </a:bodyPr>
          <a:lstStyle/>
          <a:p>
            <a:r>
              <a:rPr lang="en-US" dirty="0"/>
              <a:t>Semi-Automatic Mode</a:t>
            </a:r>
          </a:p>
        </p:txBody>
      </p:sp>
      <p:sp>
        <p:nvSpPr>
          <p:cNvPr id="34" name="TextBox 33">
            <a:extLst>
              <a:ext uri="{FF2B5EF4-FFF2-40B4-BE49-F238E27FC236}">
                <a16:creationId xmlns:a16="http://schemas.microsoft.com/office/drawing/2014/main" id="{A3C95650-46BA-A870-F7ED-15405B2D6182}"/>
              </a:ext>
            </a:extLst>
          </p:cNvPr>
          <p:cNvSpPr txBox="1"/>
          <p:nvPr/>
        </p:nvSpPr>
        <p:spPr>
          <a:xfrm rot="480234">
            <a:off x="1542059" y="2713887"/>
            <a:ext cx="1478290" cy="307777"/>
          </a:xfrm>
          <a:prstGeom prst="rect">
            <a:avLst/>
          </a:prstGeom>
          <a:solidFill>
            <a:srgbClr val="FFFFFF">
              <a:alpha val="67059"/>
            </a:srgbClr>
          </a:solidFill>
        </p:spPr>
        <p:txBody>
          <a:bodyPr wrap="none" rtlCol="0">
            <a:spAutoFit/>
          </a:bodyPr>
          <a:lstStyle/>
          <a:p>
            <a:r>
              <a:rPr lang="en-US" dirty="0"/>
              <a:t>Automatic Mode</a:t>
            </a:r>
          </a:p>
        </p:txBody>
      </p:sp>
    </p:spTree>
    <p:extLst>
      <p:ext uri="{BB962C8B-B14F-4D97-AF65-F5344CB8AC3E}">
        <p14:creationId xmlns:p14="http://schemas.microsoft.com/office/powerpoint/2010/main" val="2310583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C651-B3AF-D90D-0AD2-AB0E01430682}"/>
              </a:ext>
            </a:extLst>
          </p:cNvPr>
          <p:cNvSpPr>
            <a:spLocks noGrp="1"/>
          </p:cNvSpPr>
          <p:nvPr>
            <p:ph type="title"/>
          </p:nvPr>
        </p:nvSpPr>
        <p:spPr>
          <a:xfrm>
            <a:off x="720000" y="-1"/>
            <a:ext cx="7704000" cy="926275"/>
          </a:xfrm>
        </p:spPr>
        <p:txBody>
          <a:bodyPr/>
          <a:lstStyle/>
          <a:p>
            <a:r>
              <a:rPr lang="en-US" dirty="0"/>
              <a:t>Example Continued: </a:t>
            </a:r>
            <a:br>
              <a:rPr lang="en-US" dirty="0"/>
            </a:br>
            <a:r>
              <a:rPr lang="en-US" dirty="0"/>
              <a:t>Architectural Tradeoffs</a:t>
            </a:r>
          </a:p>
        </p:txBody>
      </p:sp>
      <p:pic>
        <p:nvPicPr>
          <p:cNvPr id="3" name="Picture 2" descr="Image 2">
            <a:hlinkClick r:id="rId3"/>
            <a:extLst>
              <a:ext uri="{FF2B5EF4-FFF2-40B4-BE49-F238E27FC236}">
                <a16:creationId xmlns:a16="http://schemas.microsoft.com/office/drawing/2014/main" id="{F7E83A73-4CDB-18F2-5578-E73FA17906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3" t="12291" r="1400" b="9673"/>
          <a:stretch/>
        </p:blipFill>
        <p:spPr bwMode="auto">
          <a:xfrm>
            <a:off x="180867" y="1121514"/>
            <a:ext cx="5120640" cy="1059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7699DB-0920-5CC5-3F4B-D9F0DDEB8D1E}"/>
              </a:ext>
            </a:extLst>
          </p:cNvPr>
          <p:cNvSpPr txBox="1"/>
          <p:nvPr/>
        </p:nvSpPr>
        <p:spPr>
          <a:xfrm>
            <a:off x="2694925" y="2087652"/>
            <a:ext cx="1501619" cy="553998"/>
          </a:xfrm>
          <a:prstGeom prst="rect">
            <a:avLst/>
          </a:prstGeom>
          <a:solidFill>
            <a:srgbClr val="ED7D31"/>
          </a:solidFill>
        </p:spPr>
        <p:txBody>
          <a:bodyPr wrap="square">
            <a:spAutoFit/>
          </a:bodyPr>
          <a:lstStyle/>
          <a:p>
            <a:pPr algn="ctr"/>
            <a:r>
              <a:rPr lang="en-US" sz="1000" dirty="0">
                <a:solidFill>
                  <a:schemeClr val="bg1"/>
                </a:solidFill>
              </a:rPr>
              <a:t>Human operator must authorize engagement or system will not fire</a:t>
            </a:r>
          </a:p>
        </p:txBody>
      </p:sp>
      <p:pic>
        <p:nvPicPr>
          <p:cNvPr id="5" name="Graphic 4" descr="Man with solid fill">
            <a:extLst>
              <a:ext uri="{FF2B5EF4-FFF2-40B4-BE49-F238E27FC236}">
                <a16:creationId xmlns:a16="http://schemas.microsoft.com/office/drawing/2014/main" id="{345A6554-4D7E-8719-ED3F-28F76CEAA57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3982" r="24068" b="56699"/>
          <a:stretch/>
        </p:blipFill>
        <p:spPr>
          <a:xfrm>
            <a:off x="2781525" y="1611015"/>
            <a:ext cx="587409" cy="489610"/>
          </a:xfrm>
          <a:prstGeom prst="rect">
            <a:avLst/>
          </a:prstGeom>
        </p:spPr>
      </p:pic>
      <p:pic>
        <p:nvPicPr>
          <p:cNvPr id="6" name="Picture 2" descr="Image 2">
            <a:hlinkClick r:id="rId3"/>
            <a:extLst>
              <a:ext uri="{FF2B5EF4-FFF2-40B4-BE49-F238E27FC236}">
                <a16:creationId xmlns:a16="http://schemas.microsoft.com/office/drawing/2014/main" id="{F088506C-E705-11BE-BC00-79A5384766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3" t="12291" r="1400" b="9673"/>
          <a:stretch/>
        </p:blipFill>
        <p:spPr bwMode="auto">
          <a:xfrm>
            <a:off x="180867" y="2961076"/>
            <a:ext cx="5120640" cy="105964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Man with solid fill">
            <a:extLst>
              <a:ext uri="{FF2B5EF4-FFF2-40B4-BE49-F238E27FC236}">
                <a16:creationId xmlns:a16="http://schemas.microsoft.com/office/drawing/2014/main" id="{F453C3BB-0A84-581F-64A1-886B8B915D8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3982" r="24068" b="56699"/>
          <a:stretch/>
        </p:blipFill>
        <p:spPr>
          <a:xfrm>
            <a:off x="2818911" y="4303316"/>
            <a:ext cx="598491" cy="498847"/>
          </a:xfrm>
          <a:prstGeom prst="rect">
            <a:avLst/>
          </a:prstGeom>
        </p:spPr>
      </p:pic>
      <p:cxnSp>
        <p:nvCxnSpPr>
          <p:cNvPr id="8" name="Straight Arrow Connector 7">
            <a:extLst>
              <a:ext uri="{FF2B5EF4-FFF2-40B4-BE49-F238E27FC236}">
                <a16:creationId xmlns:a16="http://schemas.microsoft.com/office/drawing/2014/main" id="{546BA5C4-C1AB-49B2-2082-45DA43329D62}"/>
              </a:ext>
            </a:extLst>
          </p:cNvPr>
          <p:cNvCxnSpPr>
            <a:cxnSpLocks/>
            <a:stCxn id="7" idx="0"/>
          </p:cNvCxnSpPr>
          <p:nvPr/>
        </p:nvCxnSpPr>
        <p:spPr>
          <a:xfrm flipH="1" flipV="1">
            <a:off x="831896" y="4003549"/>
            <a:ext cx="2286261"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58EAE7CB-A017-8B99-CC14-97121976DD4B}"/>
              </a:ext>
            </a:extLst>
          </p:cNvPr>
          <p:cNvCxnSpPr>
            <a:cxnSpLocks/>
            <a:stCxn id="7" idx="0"/>
          </p:cNvCxnSpPr>
          <p:nvPr/>
        </p:nvCxnSpPr>
        <p:spPr>
          <a:xfrm flipV="1">
            <a:off x="3118157" y="4003549"/>
            <a:ext cx="401298"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7C770FD0-27C6-E05C-795D-3D5DA19BDA5D}"/>
              </a:ext>
            </a:extLst>
          </p:cNvPr>
          <p:cNvCxnSpPr>
            <a:cxnSpLocks/>
            <a:stCxn id="7" idx="0"/>
          </p:cNvCxnSpPr>
          <p:nvPr/>
        </p:nvCxnSpPr>
        <p:spPr>
          <a:xfrm flipV="1">
            <a:off x="3118157" y="4003549"/>
            <a:ext cx="1629757"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996AF89A-D9B6-DDED-32EA-F7FE59E15288}"/>
              </a:ext>
            </a:extLst>
          </p:cNvPr>
          <p:cNvCxnSpPr>
            <a:cxnSpLocks/>
            <a:stCxn id="7" idx="0"/>
          </p:cNvCxnSpPr>
          <p:nvPr/>
        </p:nvCxnSpPr>
        <p:spPr>
          <a:xfrm flipH="1" flipV="1">
            <a:off x="2243253" y="4003549"/>
            <a:ext cx="874904"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F2A9C8E4-1728-96FC-BFE8-34CFD0C4BE78}"/>
              </a:ext>
            </a:extLst>
          </p:cNvPr>
          <p:cNvSpPr txBox="1"/>
          <p:nvPr/>
        </p:nvSpPr>
        <p:spPr>
          <a:xfrm>
            <a:off x="2425255" y="4806692"/>
            <a:ext cx="1385801" cy="246221"/>
          </a:xfrm>
          <a:prstGeom prst="rect">
            <a:avLst/>
          </a:prstGeom>
          <a:noFill/>
        </p:spPr>
        <p:txBody>
          <a:bodyPr wrap="square" rtlCol="0" anchor="ctr">
            <a:spAutoFit/>
          </a:bodyPr>
          <a:lstStyle/>
          <a:p>
            <a:r>
              <a:rPr lang="en-US" sz="1000" i="1" dirty="0">
                <a:solidFill>
                  <a:srgbClr val="FF9300"/>
                </a:solidFill>
              </a:rPr>
              <a:t>Optional Involvement</a:t>
            </a:r>
          </a:p>
        </p:txBody>
      </p:sp>
      <p:sp>
        <p:nvSpPr>
          <p:cNvPr id="13" name="TextBox 12">
            <a:extLst>
              <a:ext uri="{FF2B5EF4-FFF2-40B4-BE49-F238E27FC236}">
                <a16:creationId xmlns:a16="http://schemas.microsoft.com/office/drawing/2014/main" id="{E0D56BAE-7AFA-86F0-16C9-D27C58DDBDB5}"/>
              </a:ext>
            </a:extLst>
          </p:cNvPr>
          <p:cNvSpPr txBox="1"/>
          <p:nvPr/>
        </p:nvSpPr>
        <p:spPr>
          <a:xfrm>
            <a:off x="216827" y="2158776"/>
            <a:ext cx="1537600" cy="523220"/>
          </a:xfrm>
          <a:prstGeom prst="rect">
            <a:avLst/>
          </a:prstGeom>
          <a:noFill/>
        </p:spPr>
        <p:txBody>
          <a:bodyPr wrap="none" rtlCol="0">
            <a:spAutoFit/>
          </a:bodyPr>
          <a:lstStyle/>
          <a:p>
            <a:r>
              <a:rPr lang="en-US" dirty="0"/>
              <a:t>HITL </a:t>
            </a:r>
          </a:p>
          <a:p>
            <a:r>
              <a:rPr lang="en-US" dirty="0"/>
              <a:t>Human Approver</a:t>
            </a:r>
          </a:p>
        </p:txBody>
      </p:sp>
      <p:sp>
        <p:nvSpPr>
          <p:cNvPr id="14" name="TextBox 13">
            <a:extLst>
              <a:ext uri="{FF2B5EF4-FFF2-40B4-BE49-F238E27FC236}">
                <a16:creationId xmlns:a16="http://schemas.microsoft.com/office/drawing/2014/main" id="{B3A31710-FA83-0113-A0A2-3118FE7F5181}"/>
              </a:ext>
            </a:extLst>
          </p:cNvPr>
          <p:cNvSpPr txBox="1"/>
          <p:nvPr/>
        </p:nvSpPr>
        <p:spPr>
          <a:xfrm>
            <a:off x="136158" y="4242264"/>
            <a:ext cx="1997503" cy="523220"/>
          </a:xfrm>
          <a:prstGeom prst="rect">
            <a:avLst/>
          </a:prstGeom>
          <a:noFill/>
        </p:spPr>
        <p:txBody>
          <a:bodyPr wrap="square" rtlCol="0">
            <a:spAutoFit/>
          </a:bodyPr>
          <a:lstStyle/>
          <a:p>
            <a:r>
              <a:rPr lang="en-US" dirty="0"/>
              <a:t>HOTL </a:t>
            </a:r>
          </a:p>
          <a:p>
            <a:r>
              <a:rPr lang="en-US" dirty="0"/>
              <a:t>Command by Negation</a:t>
            </a:r>
          </a:p>
        </p:txBody>
      </p:sp>
      <p:sp>
        <p:nvSpPr>
          <p:cNvPr id="17" name="TextBox 16">
            <a:extLst>
              <a:ext uri="{FF2B5EF4-FFF2-40B4-BE49-F238E27FC236}">
                <a16:creationId xmlns:a16="http://schemas.microsoft.com/office/drawing/2014/main" id="{84466685-AE4A-123F-1EC7-9F14E0846E36}"/>
              </a:ext>
            </a:extLst>
          </p:cNvPr>
          <p:cNvSpPr txBox="1"/>
          <p:nvPr/>
        </p:nvSpPr>
        <p:spPr>
          <a:xfrm>
            <a:off x="5301507" y="1096947"/>
            <a:ext cx="38424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B050"/>
                </a:solidFill>
              </a:rPr>
              <a:t>Human has a clear point of intervention</a:t>
            </a:r>
          </a:p>
          <a:p>
            <a:pPr marL="285750" indent="-285750">
              <a:buFont typeface="Arial" panose="020B0604020202020204" pitchFamily="34" charset="0"/>
              <a:buChar char="•"/>
            </a:pPr>
            <a:r>
              <a:rPr lang="en-US" sz="1600" dirty="0">
                <a:solidFill>
                  <a:srgbClr val="00B050"/>
                </a:solidFill>
              </a:rPr>
              <a:t>AI can perform without delay in the rest of the loop</a:t>
            </a:r>
          </a:p>
          <a:p>
            <a:pPr marL="285750" indent="-285750">
              <a:buFont typeface="Arial" panose="020B0604020202020204" pitchFamily="34" charset="0"/>
              <a:buChar char="•"/>
            </a:pPr>
            <a:r>
              <a:rPr lang="en-US" sz="1600" dirty="0">
                <a:solidFill>
                  <a:srgbClr val="C00000"/>
                </a:solidFill>
              </a:rPr>
              <a:t>Tendency for human to agree with AI</a:t>
            </a:r>
          </a:p>
        </p:txBody>
      </p:sp>
      <p:sp>
        <p:nvSpPr>
          <p:cNvPr id="19" name="TextBox 18">
            <a:extLst>
              <a:ext uri="{FF2B5EF4-FFF2-40B4-BE49-F238E27FC236}">
                <a16:creationId xmlns:a16="http://schemas.microsoft.com/office/drawing/2014/main" id="{8D822626-242B-8E82-56A1-BDC33504EC84}"/>
              </a:ext>
            </a:extLst>
          </p:cNvPr>
          <p:cNvSpPr txBox="1"/>
          <p:nvPr/>
        </p:nvSpPr>
        <p:spPr>
          <a:xfrm>
            <a:off x="5301506" y="2860021"/>
            <a:ext cx="3842493"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B050"/>
                </a:solidFill>
              </a:rPr>
              <a:t>AI can perform without any delay, which may be preferable in high intensity situations</a:t>
            </a:r>
          </a:p>
          <a:p>
            <a:pPr marL="285750" indent="-285750">
              <a:buFont typeface="Arial" panose="020B0604020202020204" pitchFamily="34" charset="0"/>
              <a:buChar char="•"/>
            </a:pPr>
            <a:r>
              <a:rPr lang="en-US" sz="1600" dirty="0">
                <a:solidFill>
                  <a:srgbClr val="C00000"/>
                </a:solidFill>
              </a:rPr>
              <a:t>High monitoring burden for human who may be asked to actively monitor entire loop</a:t>
            </a:r>
          </a:p>
        </p:txBody>
      </p:sp>
    </p:spTree>
    <p:extLst>
      <p:ext uri="{BB962C8B-B14F-4D97-AF65-F5344CB8AC3E}">
        <p14:creationId xmlns:p14="http://schemas.microsoft.com/office/powerpoint/2010/main" val="74238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C651-B3AF-D90D-0AD2-AB0E01430682}"/>
              </a:ext>
            </a:extLst>
          </p:cNvPr>
          <p:cNvSpPr>
            <a:spLocks noGrp="1"/>
          </p:cNvSpPr>
          <p:nvPr>
            <p:ph type="title"/>
          </p:nvPr>
        </p:nvSpPr>
        <p:spPr>
          <a:xfrm>
            <a:off x="720000" y="-1"/>
            <a:ext cx="7704000" cy="926275"/>
          </a:xfrm>
        </p:spPr>
        <p:txBody>
          <a:bodyPr/>
          <a:lstStyle/>
          <a:p>
            <a:r>
              <a:rPr lang="en-US" dirty="0"/>
              <a:t>Example Continued: </a:t>
            </a:r>
            <a:br>
              <a:rPr lang="en-US" dirty="0"/>
            </a:br>
            <a:r>
              <a:rPr lang="en-US" dirty="0"/>
              <a:t>Collapse of Architectural Tradeoffs</a:t>
            </a:r>
          </a:p>
        </p:txBody>
      </p:sp>
      <p:pic>
        <p:nvPicPr>
          <p:cNvPr id="3" name="Picture 2" descr="Image 2">
            <a:hlinkClick r:id="rId3"/>
            <a:extLst>
              <a:ext uri="{FF2B5EF4-FFF2-40B4-BE49-F238E27FC236}">
                <a16:creationId xmlns:a16="http://schemas.microsoft.com/office/drawing/2014/main" id="{F7E83A73-4CDB-18F2-5578-E73FA17906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3" t="12291" r="1400" b="9673"/>
          <a:stretch/>
        </p:blipFill>
        <p:spPr bwMode="auto">
          <a:xfrm>
            <a:off x="180867" y="1121514"/>
            <a:ext cx="5120640" cy="10484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7699DB-0920-5CC5-3F4B-D9F0DDEB8D1E}"/>
              </a:ext>
            </a:extLst>
          </p:cNvPr>
          <p:cNvSpPr txBox="1"/>
          <p:nvPr/>
        </p:nvSpPr>
        <p:spPr>
          <a:xfrm>
            <a:off x="2818909" y="2087652"/>
            <a:ext cx="1501619" cy="553998"/>
          </a:xfrm>
          <a:prstGeom prst="rect">
            <a:avLst/>
          </a:prstGeom>
          <a:solidFill>
            <a:srgbClr val="ED7D31"/>
          </a:solidFill>
        </p:spPr>
        <p:txBody>
          <a:bodyPr wrap="square">
            <a:spAutoFit/>
          </a:bodyPr>
          <a:lstStyle/>
          <a:p>
            <a:pPr algn="ctr"/>
            <a:r>
              <a:rPr lang="en-US" sz="1000" dirty="0">
                <a:solidFill>
                  <a:schemeClr val="bg1"/>
                </a:solidFill>
              </a:rPr>
              <a:t>Human operator must authorize engagement or system will not fire</a:t>
            </a:r>
          </a:p>
        </p:txBody>
      </p:sp>
      <p:pic>
        <p:nvPicPr>
          <p:cNvPr id="5" name="Graphic 4" descr="Man with solid fill">
            <a:extLst>
              <a:ext uri="{FF2B5EF4-FFF2-40B4-BE49-F238E27FC236}">
                <a16:creationId xmlns:a16="http://schemas.microsoft.com/office/drawing/2014/main" id="{345A6554-4D7E-8719-ED3F-28F76CEAA57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3982" r="24068" b="56699"/>
          <a:stretch/>
        </p:blipFill>
        <p:spPr>
          <a:xfrm>
            <a:off x="2905509" y="1611015"/>
            <a:ext cx="587409" cy="489610"/>
          </a:xfrm>
          <a:prstGeom prst="rect">
            <a:avLst/>
          </a:prstGeom>
        </p:spPr>
      </p:pic>
      <p:pic>
        <p:nvPicPr>
          <p:cNvPr id="6" name="Picture 2" descr="Image 2">
            <a:hlinkClick r:id="rId3"/>
            <a:extLst>
              <a:ext uri="{FF2B5EF4-FFF2-40B4-BE49-F238E27FC236}">
                <a16:creationId xmlns:a16="http://schemas.microsoft.com/office/drawing/2014/main" id="{F088506C-E705-11BE-BC00-79A5384766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3" t="12291" r="1400" b="9673"/>
          <a:stretch/>
        </p:blipFill>
        <p:spPr bwMode="auto">
          <a:xfrm>
            <a:off x="180867" y="2961078"/>
            <a:ext cx="5120640" cy="973427"/>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Man with solid fill">
            <a:extLst>
              <a:ext uri="{FF2B5EF4-FFF2-40B4-BE49-F238E27FC236}">
                <a16:creationId xmlns:a16="http://schemas.microsoft.com/office/drawing/2014/main" id="{F453C3BB-0A84-581F-64A1-886B8B915D8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3982" r="24068" b="56699"/>
          <a:stretch/>
        </p:blipFill>
        <p:spPr>
          <a:xfrm>
            <a:off x="2818911" y="4303316"/>
            <a:ext cx="598491" cy="498847"/>
          </a:xfrm>
          <a:prstGeom prst="rect">
            <a:avLst/>
          </a:prstGeom>
        </p:spPr>
      </p:pic>
      <p:cxnSp>
        <p:nvCxnSpPr>
          <p:cNvPr id="8" name="Straight Arrow Connector 7">
            <a:extLst>
              <a:ext uri="{FF2B5EF4-FFF2-40B4-BE49-F238E27FC236}">
                <a16:creationId xmlns:a16="http://schemas.microsoft.com/office/drawing/2014/main" id="{546BA5C4-C1AB-49B2-2082-45DA43329D62}"/>
              </a:ext>
            </a:extLst>
          </p:cNvPr>
          <p:cNvCxnSpPr>
            <a:cxnSpLocks/>
            <a:stCxn id="7" idx="0"/>
          </p:cNvCxnSpPr>
          <p:nvPr/>
        </p:nvCxnSpPr>
        <p:spPr>
          <a:xfrm flipH="1" flipV="1">
            <a:off x="831896" y="4003549"/>
            <a:ext cx="2286261"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58EAE7CB-A017-8B99-CC14-97121976DD4B}"/>
              </a:ext>
            </a:extLst>
          </p:cNvPr>
          <p:cNvCxnSpPr>
            <a:cxnSpLocks/>
            <a:stCxn id="7" idx="0"/>
          </p:cNvCxnSpPr>
          <p:nvPr/>
        </p:nvCxnSpPr>
        <p:spPr>
          <a:xfrm flipV="1">
            <a:off x="3118157" y="4003549"/>
            <a:ext cx="401298"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7C770FD0-27C6-E05C-795D-3D5DA19BDA5D}"/>
              </a:ext>
            </a:extLst>
          </p:cNvPr>
          <p:cNvCxnSpPr>
            <a:cxnSpLocks/>
            <a:stCxn id="7" idx="0"/>
          </p:cNvCxnSpPr>
          <p:nvPr/>
        </p:nvCxnSpPr>
        <p:spPr>
          <a:xfrm flipV="1">
            <a:off x="3118157" y="4003549"/>
            <a:ext cx="1629757"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996AF89A-D9B6-DDED-32EA-F7FE59E15288}"/>
              </a:ext>
            </a:extLst>
          </p:cNvPr>
          <p:cNvCxnSpPr>
            <a:cxnSpLocks/>
            <a:stCxn id="7" idx="0"/>
          </p:cNvCxnSpPr>
          <p:nvPr/>
        </p:nvCxnSpPr>
        <p:spPr>
          <a:xfrm flipH="1" flipV="1">
            <a:off x="2243253" y="4003549"/>
            <a:ext cx="874904" cy="299767"/>
          </a:xfrm>
          <a:prstGeom prst="straightConnector1">
            <a:avLst/>
          </a:prstGeom>
          <a:ln>
            <a:solidFill>
              <a:srgbClr val="FF9300"/>
            </a:solidFill>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F2A9C8E4-1728-96FC-BFE8-34CFD0C4BE78}"/>
              </a:ext>
            </a:extLst>
          </p:cNvPr>
          <p:cNvSpPr txBox="1"/>
          <p:nvPr/>
        </p:nvSpPr>
        <p:spPr>
          <a:xfrm>
            <a:off x="2425255" y="4806692"/>
            <a:ext cx="1385801" cy="246221"/>
          </a:xfrm>
          <a:prstGeom prst="rect">
            <a:avLst/>
          </a:prstGeom>
          <a:noFill/>
        </p:spPr>
        <p:txBody>
          <a:bodyPr wrap="square" rtlCol="0" anchor="ctr">
            <a:spAutoFit/>
          </a:bodyPr>
          <a:lstStyle/>
          <a:p>
            <a:r>
              <a:rPr lang="en-US" sz="1000" i="1" dirty="0">
                <a:solidFill>
                  <a:srgbClr val="FF9300"/>
                </a:solidFill>
              </a:rPr>
              <a:t>Optional Involvement</a:t>
            </a:r>
          </a:p>
        </p:txBody>
      </p:sp>
      <p:sp>
        <p:nvSpPr>
          <p:cNvPr id="13" name="TextBox 12">
            <a:extLst>
              <a:ext uri="{FF2B5EF4-FFF2-40B4-BE49-F238E27FC236}">
                <a16:creationId xmlns:a16="http://schemas.microsoft.com/office/drawing/2014/main" id="{E0D56BAE-7AFA-86F0-16C9-D27C58DDBDB5}"/>
              </a:ext>
            </a:extLst>
          </p:cNvPr>
          <p:cNvSpPr txBox="1"/>
          <p:nvPr/>
        </p:nvSpPr>
        <p:spPr>
          <a:xfrm>
            <a:off x="216827" y="2158776"/>
            <a:ext cx="1537600" cy="523220"/>
          </a:xfrm>
          <a:prstGeom prst="rect">
            <a:avLst/>
          </a:prstGeom>
          <a:noFill/>
        </p:spPr>
        <p:txBody>
          <a:bodyPr wrap="none" rtlCol="0">
            <a:spAutoFit/>
          </a:bodyPr>
          <a:lstStyle/>
          <a:p>
            <a:r>
              <a:rPr lang="en-US" dirty="0"/>
              <a:t>HITL </a:t>
            </a:r>
          </a:p>
          <a:p>
            <a:r>
              <a:rPr lang="en-US" dirty="0"/>
              <a:t>Human Approver</a:t>
            </a:r>
          </a:p>
        </p:txBody>
      </p:sp>
      <p:sp>
        <p:nvSpPr>
          <p:cNvPr id="14" name="TextBox 13">
            <a:extLst>
              <a:ext uri="{FF2B5EF4-FFF2-40B4-BE49-F238E27FC236}">
                <a16:creationId xmlns:a16="http://schemas.microsoft.com/office/drawing/2014/main" id="{B3A31710-FA83-0113-A0A2-3118FE7F5181}"/>
              </a:ext>
            </a:extLst>
          </p:cNvPr>
          <p:cNvSpPr txBox="1"/>
          <p:nvPr/>
        </p:nvSpPr>
        <p:spPr>
          <a:xfrm>
            <a:off x="136158" y="4242264"/>
            <a:ext cx="1997503" cy="523220"/>
          </a:xfrm>
          <a:prstGeom prst="rect">
            <a:avLst/>
          </a:prstGeom>
          <a:noFill/>
        </p:spPr>
        <p:txBody>
          <a:bodyPr wrap="square" rtlCol="0">
            <a:spAutoFit/>
          </a:bodyPr>
          <a:lstStyle/>
          <a:p>
            <a:r>
              <a:rPr lang="en-US" dirty="0"/>
              <a:t>HOTL </a:t>
            </a:r>
          </a:p>
          <a:p>
            <a:r>
              <a:rPr lang="en-US" dirty="0"/>
              <a:t>Command by Negation</a:t>
            </a:r>
          </a:p>
        </p:txBody>
      </p:sp>
      <p:sp>
        <p:nvSpPr>
          <p:cNvPr id="15" name="TextBox 14">
            <a:extLst>
              <a:ext uri="{FF2B5EF4-FFF2-40B4-BE49-F238E27FC236}">
                <a16:creationId xmlns:a16="http://schemas.microsoft.com/office/drawing/2014/main" id="{D5EF4CC1-A1D5-6528-5358-EE5709D3E1A2}"/>
              </a:ext>
            </a:extLst>
          </p:cNvPr>
          <p:cNvSpPr txBox="1"/>
          <p:nvPr/>
        </p:nvSpPr>
        <p:spPr>
          <a:xfrm>
            <a:off x="5385011" y="1146518"/>
            <a:ext cx="3758990" cy="1200329"/>
          </a:xfrm>
          <a:prstGeom prst="rect">
            <a:avLst/>
          </a:prstGeom>
          <a:noFill/>
        </p:spPr>
        <p:txBody>
          <a:bodyPr wrap="square" rtlCol="0">
            <a:spAutoFit/>
          </a:bodyPr>
          <a:lstStyle/>
          <a:p>
            <a:r>
              <a:rPr lang="en-US" sz="1800" dirty="0"/>
              <a:t>Human approvers are shown to often approve every AI recommendation, without seeking their own evidence</a:t>
            </a:r>
          </a:p>
        </p:txBody>
      </p:sp>
      <p:sp>
        <p:nvSpPr>
          <p:cNvPr id="16" name="TextBox 15">
            <a:extLst>
              <a:ext uri="{FF2B5EF4-FFF2-40B4-BE49-F238E27FC236}">
                <a16:creationId xmlns:a16="http://schemas.microsoft.com/office/drawing/2014/main" id="{93456C9D-897F-EBD2-4F5D-EE83EF48628D}"/>
              </a:ext>
            </a:extLst>
          </p:cNvPr>
          <p:cNvSpPr txBox="1"/>
          <p:nvPr/>
        </p:nvSpPr>
        <p:spPr>
          <a:xfrm>
            <a:off x="5411100" y="2986126"/>
            <a:ext cx="3552033" cy="923330"/>
          </a:xfrm>
          <a:prstGeom prst="rect">
            <a:avLst/>
          </a:prstGeom>
          <a:noFill/>
        </p:spPr>
        <p:txBody>
          <a:bodyPr wrap="square" rtlCol="0">
            <a:spAutoFit/>
          </a:bodyPr>
          <a:lstStyle/>
          <a:p>
            <a:r>
              <a:rPr lang="en-US" sz="1800" dirty="0"/>
              <a:t>The same behavior was observed as humans did not override automation under stress</a:t>
            </a:r>
          </a:p>
        </p:txBody>
      </p:sp>
    </p:spTree>
    <p:extLst>
      <p:ext uri="{BB962C8B-B14F-4D97-AF65-F5344CB8AC3E}">
        <p14:creationId xmlns:p14="http://schemas.microsoft.com/office/powerpoint/2010/main" val="2927492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B2145-5BF5-27DA-EC4D-63AA26BCDC33}"/>
              </a:ext>
            </a:extLst>
          </p:cNvPr>
          <p:cNvSpPr>
            <a:spLocks noGrp="1"/>
          </p:cNvSpPr>
          <p:nvPr>
            <p:ph type="title"/>
          </p:nvPr>
        </p:nvSpPr>
        <p:spPr/>
        <p:txBody>
          <a:bodyPr/>
          <a:lstStyle/>
          <a:p>
            <a:r>
              <a:rPr lang="en-US" dirty="0"/>
              <a:t>Ethical Analysis</a:t>
            </a:r>
          </a:p>
        </p:txBody>
      </p:sp>
      <p:pic>
        <p:nvPicPr>
          <p:cNvPr id="4" name="Picture 3">
            <a:extLst>
              <a:ext uri="{FF2B5EF4-FFF2-40B4-BE49-F238E27FC236}">
                <a16:creationId xmlns:a16="http://schemas.microsoft.com/office/drawing/2014/main" id="{D3E12864-8974-0DB2-E86C-FA26D2BAD93A}"/>
              </a:ext>
            </a:extLst>
          </p:cNvPr>
          <p:cNvPicPr>
            <a:picLocks noChangeAspect="1"/>
          </p:cNvPicPr>
          <p:nvPr/>
        </p:nvPicPr>
        <p:blipFill rotWithShape="1">
          <a:blip r:embed="rId2"/>
          <a:srcRect b="7551"/>
          <a:stretch/>
        </p:blipFill>
        <p:spPr>
          <a:xfrm>
            <a:off x="558887" y="1480255"/>
            <a:ext cx="8026225" cy="3091745"/>
          </a:xfrm>
          <a:prstGeom prst="rect">
            <a:avLst/>
          </a:prstGeom>
          <a:ln>
            <a:solidFill>
              <a:srgbClr val="000000"/>
            </a:solidFill>
          </a:ln>
        </p:spPr>
      </p:pic>
    </p:spTree>
    <p:extLst>
      <p:ext uri="{BB962C8B-B14F-4D97-AF65-F5344CB8AC3E}">
        <p14:creationId xmlns:p14="http://schemas.microsoft.com/office/powerpoint/2010/main" val="2889667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B9E46-E44C-3614-2C82-7D34B4D53DFA}"/>
              </a:ext>
            </a:extLst>
          </p:cNvPr>
          <p:cNvSpPr>
            <a:spLocks noGrp="1"/>
          </p:cNvSpPr>
          <p:nvPr>
            <p:ph type="title"/>
          </p:nvPr>
        </p:nvSpPr>
        <p:spPr/>
        <p:txBody>
          <a:bodyPr/>
          <a:lstStyle/>
          <a:p>
            <a:r>
              <a:rPr lang="en-US" dirty="0"/>
              <a:t>Applying Architectures to Silverfish</a:t>
            </a:r>
          </a:p>
        </p:txBody>
      </p:sp>
      <p:pic>
        <p:nvPicPr>
          <p:cNvPr id="3" name="Picture 2">
            <a:extLst>
              <a:ext uri="{FF2B5EF4-FFF2-40B4-BE49-F238E27FC236}">
                <a16:creationId xmlns:a16="http://schemas.microsoft.com/office/drawing/2014/main" id="{7F77FD88-3688-2FC9-9708-AFED2B1A6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54" y="1209040"/>
            <a:ext cx="3847465" cy="3481160"/>
          </a:xfrm>
          <a:prstGeom prst="rect">
            <a:avLst/>
          </a:prstGeom>
        </p:spPr>
      </p:pic>
      <p:sp>
        <p:nvSpPr>
          <p:cNvPr id="4" name="TextBox 3">
            <a:extLst>
              <a:ext uri="{FF2B5EF4-FFF2-40B4-BE49-F238E27FC236}">
                <a16:creationId xmlns:a16="http://schemas.microsoft.com/office/drawing/2014/main" id="{2C3A7D5D-C029-83FF-22CD-652DFF118AB9}"/>
              </a:ext>
            </a:extLst>
          </p:cNvPr>
          <p:cNvSpPr txBox="1"/>
          <p:nvPr/>
        </p:nvSpPr>
        <p:spPr>
          <a:xfrm>
            <a:off x="4406389" y="1379959"/>
            <a:ext cx="4342500" cy="3139321"/>
          </a:xfrm>
          <a:prstGeom prst="rect">
            <a:avLst/>
          </a:prstGeom>
          <a:noFill/>
        </p:spPr>
        <p:txBody>
          <a:bodyPr wrap="square" rtlCol="0">
            <a:spAutoFit/>
          </a:bodyPr>
          <a:lstStyle/>
          <a:p>
            <a:r>
              <a:rPr lang="en-US" sz="1800" dirty="0" err="1"/>
              <a:t>SilverFish</a:t>
            </a:r>
            <a:r>
              <a:rPr lang="en-US" sz="1800" dirty="0"/>
              <a:t> provides an excellent sandbox to implement several different architectures</a:t>
            </a:r>
          </a:p>
          <a:p>
            <a:endParaRPr lang="en-US" sz="1800" dirty="0"/>
          </a:p>
          <a:p>
            <a:r>
              <a:rPr lang="en-US" sz="1800" dirty="0"/>
              <a:t>Apply the architectures that meet the minimum ethical standards to </a:t>
            </a:r>
            <a:r>
              <a:rPr lang="en-US" sz="1800" dirty="0" err="1"/>
              <a:t>SilverFish</a:t>
            </a:r>
            <a:r>
              <a:rPr lang="en-US" sz="1800" dirty="0"/>
              <a:t> and compare outcomes</a:t>
            </a:r>
          </a:p>
          <a:p>
            <a:endParaRPr lang="en-US" sz="1800" dirty="0"/>
          </a:p>
          <a:p>
            <a:r>
              <a:rPr lang="en-US" sz="1800" dirty="0"/>
              <a:t>We want to understand the performance vs risk tradeoff of each architecture in a variety of operating conditions</a:t>
            </a:r>
          </a:p>
        </p:txBody>
      </p:sp>
    </p:spTree>
    <p:extLst>
      <p:ext uri="{BB962C8B-B14F-4D97-AF65-F5344CB8AC3E}">
        <p14:creationId xmlns:p14="http://schemas.microsoft.com/office/powerpoint/2010/main" val="3306728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eorge Washington University Logo and symbol, meaning, history, PNG, brand">
            <a:extLst>
              <a:ext uri="{FF2B5EF4-FFF2-40B4-BE49-F238E27FC236}">
                <a16:creationId xmlns:a16="http://schemas.microsoft.com/office/drawing/2014/main" id="{4D706580-2AE8-6C84-1D46-C83CF5690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866" y="1311083"/>
            <a:ext cx="3380268" cy="19014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lagship Features | Co-Design of Trustworthy AI Systems | School of  Engineering &amp; Applied Science | The George Washington University">
            <a:extLst>
              <a:ext uri="{FF2B5EF4-FFF2-40B4-BE49-F238E27FC236}">
                <a16:creationId xmlns:a16="http://schemas.microsoft.com/office/drawing/2014/main" id="{A24F6DCF-5C61-B476-39BC-D328C6D96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156" y="3902730"/>
            <a:ext cx="2506440" cy="8546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TRAILS at GW | The George Washington University">
            <a:extLst>
              <a:ext uri="{FF2B5EF4-FFF2-40B4-BE49-F238E27FC236}">
                <a16:creationId xmlns:a16="http://schemas.microsoft.com/office/drawing/2014/main" id="{939E5D2E-05EA-469B-A020-86527C3A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134" y="3963216"/>
            <a:ext cx="1944710" cy="73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262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720000" y="18288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Human Control for Safety-Critical AI</a:t>
            </a:r>
            <a:endParaRPr sz="2800" dirty="0"/>
          </a:p>
        </p:txBody>
      </p:sp>
      <p:pic>
        <p:nvPicPr>
          <p:cNvPr id="3" name="Picture 2" descr="A map of the world with different countries/regions&#10;&#10;Description automatically generated">
            <a:extLst>
              <a:ext uri="{FF2B5EF4-FFF2-40B4-BE49-F238E27FC236}">
                <a16:creationId xmlns:a16="http://schemas.microsoft.com/office/drawing/2014/main" id="{F77E03F9-F868-7C96-7B30-46ED9B4B4072}"/>
              </a:ext>
            </a:extLst>
          </p:cNvPr>
          <p:cNvPicPr>
            <a:picLocks noChangeAspect="1"/>
          </p:cNvPicPr>
          <p:nvPr/>
        </p:nvPicPr>
        <p:blipFill rotWithShape="1">
          <a:blip r:embed="rId3"/>
          <a:srcRect b="3755"/>
          <a:stretch/>
        </p:blipFill>
        <p:spPr>
          <a:xfrm>
            <a:off x="0" y="922353"/>
            <a:ext cx="9144000" cy="4633070"/>
          </a:xfrm>
          <a:prstGeom prst="rect">
            <a:avLst/>
          </a:prstGeom>
        </p:spPr>
      </p:pic>
      <p:sp>
        <p:nvSpPr>
          <p:cNvPr id="4" name="TextBox 3">
            <a:extLst>
              <a:ext uri="{FF2B5EF4-FFF2-40B4-BE49-F238E27FC236}">
                <a16:creationId xmlns:a16="http://schemas.microsoft.com/office/drawing/2014/main" id="{5C27E974-E5E3-DFB2-27E3-C4C5479A6682}"/>
              </a:ext>
            </a:extLst>
          </p:cNvPr>
          <p:cNvSpPr txBox="1"/>
          <p:nvPr/>
        </p:nvSpPr>
        <p:spPr>
          <a:xfrm>
            <a:off x="71164" y="3394675"/>
            <a:ext cx="2125936" cy="1384995"/>
          </a:xfrm>
          <a:prstGeom prst="rect">
            <a:avLst/>
          </a:prstGeom>
          <a:solidFill>
            <a:schemeClr val="bg1"/>
          </a:solidFill>
          <a:ln>
            <a:solidFill>
              <a:srgbClr val="0070C0"/>
            </a:solidFill>
          </a:ln>
        </p:spPr>
        <p:txBody>
          <a:bodyPr wrap="square">
            <a:spAutoFit/>
          </a:bodyPr>
          <a:lstStyle/>
          <a:p>
            <a:r>
              <a:rPr lang="en-US" dirty="0">
                <a:solidFill>
                  <a:srgbClr val="0070C0"/>
                </a:solidFill>
                <a:latin typeface="+mj-lt"/>
              </a:rPr>
              <a:t>DoD Directive 3009.09: </a:t>
            </a:r>
          </a:p>
          <a:p>
            <a:r>
              <a:rPr lang="en-US" dirty="0">
                <a:latin typeface="+mj-lt"/>
              </a:rPr>
              <a:t>“allow commanders and operators to </a:t>
            </a:r>
            <a:r>
              <a:rPr lang="en-US" i="1" dirty="0">
                <a:latin typeface="+mj-lt"/>
              </a:rPr>
              <a:t>exercise appropriate levels of human judgment over the use of force</a:t>
            </a:r>
            <a:r>
              <a:rPr lang="en-US" dirty="0">
                <a:latin typeface="+mj-lt"/>
              </a:rPr>
              <a:t>”</a:t>
            </a:r>
          </a:p>
        </p:txBody>
      </p:sp>
      <p:sp>
        <p:nvSpPr>
          <p:cNvPr id="5" name="TextBox 4">
            <a:extLst>
              <a:ext uri="{FF2B5EF4-FFF2-40B4-BE49-F238E27FC236}">
                <a16:creationId xmlns:a16="http://schemas.microsoft.com/office/drawing/2014/main" id="{AEB7C76B-48C3-5848-4CC7-8458FA032696}"/>
              </a:ext>
            </a:extLst>
          </p:cNvPr>
          <p:cNvSpPr txBox="1"/>
          <p:nvPr/>
        </p:nvSpPr>
        <p:spPr>
          <a:xfrm>
            <a:off x="3047519" y="3051596"/>
            <a:ext cx="2677419" cy="1384995"/>
          </a:xfrm>
          <a:prstGeom prst="rect">
            <a:avLst/>
          </a:prstGeom>
          <a:solidFill>
            <a:schemeClr val="bg1"/>
          </a:solidFill>
          <a:ln>
            <a:solidFill>
              <a:srgbClr val="002060"/>
            </a:solidFill>
          </a:ln>
        </p:spPr>
        <p:txBody>
          <a:bodyPr wrap="square">
            <a:spAutoFit/>
          </a:bodyPr>
          <a:lstStyle/>
          <a:p>
            <a:pPr marL="487363" lvl="1" indent="-487363"/>
            <a:r>
              <a:rPr lang="en-US" dirty="0">
                <a:solidFill>
                  <a:srgbClr val="002060"/>
                </a:solidFill>
                <a:latin typeface="+mj-lt"/>
              </a:rPr>
              <a:t>EU AI Act:</a:t>
            </a:r>
          </a:p>
          <a:p>
            <a:pPr marL="15875" lvl="1" indent="-15875"/>
            <a:r>
              <a:rPr lang="en-US" dirty="0">
                <a:latin typeface="+mj-lt"/>
              </a:rPr>
              <a:t>“High-risk AI systems shall be designed and developed in such a way … that they can be effectively overseen by natural persons during [operation]”</a:t>
            </a:r>
          </a:p>
        </p:txBody>
      </p:sp>
      <p:sp>
        <p:nvSpPr>
          <p:cNvPr id="6" name="TextBox 5">
            <a:extLst>
              <a:ext uri="{FF2B5EF4-FFF2-40B4-BE49-F238E27FC236}">
                <a16:creationId xmlns:a16="http://schemas.microsoft.com/office/drawing/2014/main" id="{4B74494E-66E9-D9A2-157E-E202D66D04ED}"/>
              </a:ext>
            </a:extLst>
          </p:cNvPr>
          <p:cNvSpPr txBox="1"/>
          <p:nvPr/>
        </p:nvSpPr>
        <p:spPr>
          <a:xfrm>
            <a:off x="6163405" y="3610119"/>
            <a:ext cx="2909431" cy="1169551"/>
          </a:xfrm>
          <a:prstGeom prst="rect">
            <a:avLst/>
          </a:prstGeom>
          <a:solidFill>
            <a:schemeClr val="bg1"/>
          </a:solidFill>
          <a:ln>
            <a:solidFill>
              <a:srgbClr val="FF0000"/>
            </a:solidFill>
          </a:ln>
        </p:spPr>
        <p:txBody>
          <a:bodyPr wrap="square">
            <a:spAutoFit/>
          </a:bodyPr>
          <a:lstStyle/>
          <a:p>
            <a:pPr marL="15875" lvl="1" indent="-15875"/>
            <a:r>
              <a:rPr lang="en-US" dirty="0">
                <a:solidFill>
                  <a:srgbClr val="FF0000"/>
                </a:solidFill>
                <a:latin typeface="+mj-lt"/>
              </a:rPr>
              <a:t>China Academy of Information and Communications Technology</a:t>
            </a:r>
            <a:r>
              <a:rPr lang="en-US" dirty="0">
                <a:latin typeface="+mj-lt"/>
              </a:rPr>
              <a:t>:</a:t>
            </a:r>
          </a:p>
          <a:p>
            <a:pPr marL="15875" lvl="2">
              <a:tabLst>
                <a:tab pos="1025525" algn="l"/>
              </a:tabLst>
            </a:pPr>
            <a:r>
              <a:rPr lang="en-US" dirty="0">
                <a:latin typeface="+mj-lt"/>
              </a:rPr>
              <a:t>“ensure that the system can … be quickly taken over by professional staff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8172-F44E-C5F3-2F21-0A52EA06BAE9}"/>
              </a:ext>
            </a:extLst>
          </p:cNvPr>
          <p:cNvSpPr>
            <a:spLocks noGrp="1"/>
          </p:cNvSpPr>
          <p:nvPr>
            <p:ph type="title"/>
          </p:nvPr>
        </p:nvSpPr>
        <p:spPr>
          <a:xfrm>
            <a:off x="720000" y="187960"/>
            <a:ext cx="7704000" cy="572700"/>
          </a:xfrm>
        </p:spPr>
        <p:txBody>
          <a:bodyPr/>
          <a:lstStyle/>
          <a:p>
            <a:pPr algn="ctr"/>
            <a:r>
              <a:rPr lang="en-US" sz="2800" dirty="0"/>
              <a:t>Lack of Clarity on ”Human Control”</a:t>
            </a:r>
          </a:p>
        </p:txBody>
      </p:sp>
      <p:pic>
        <p:nvPicPr>
          <p:cNvPr id="15" name="Picture 14">
            <a:extLst>
              <a:ext uri="{FF2B5EF4-FFF2-40B4-BE49-F238E27FC236}">
                <a16:creationId xmlns:a16="http://schemas.microsoft.com/office/drawing/2014/main" id="{9913C500-D143-B87C-DE54-FCF072F78135}"/>
              </a:ext>
            </a:extLst>
          </p:cNvPr>
          <p:cNvPicPr>
            <a:picLocks noChangeAspect="1"/>
          </p:cNvPicPr>
          <p:nvPr/>
        </p:nvPicPr>
        <p:blipFill>
          <a:blip r:embed="rId3"/>
          <a:stretch>
            <a:fillRect/>
          </a:stretch>
        </p:blipFill>
        <p:spPr>
          <a:xfrm>
            <a:off x="0" y="1170327"/>
            <a:ext cx="9144000" cy="3973173"/>
          </a:xfrm>
          <a:prstGeom prst="rect">
            <a:avLst/>
          </a:prstGeom>
        </p:spPr>
      </p:pic>
    </p:spTree>
    <p:extLst>
      <p:ext uri="{BB962C8B-B14F-4D97-AF65-F5344CB8AC3E}">
        <p14:creationId xmlns:p14="http://schemas.microsoft.com/office/powerpoint/2010/main" val="3091912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4925-DB51-E746-E543-BC3C10A2E171}"/>
              </a:ext>
            </a:extLst>
          </p:cNvPr>
          <p:cNvSpPr>
            <a:spLocks noGrp="1"/>
          </p:cNvSpPr>
          <p:nvPr>
            <p:ph type="title"/>
          </p:nvPr>
        </p:nvSpPr>
        <p:spPr>
          <a:xfrm>
            <a:off x="720000" y="200660"/>
            <a:ext cx="7704000" cy="572700"/>
          </a:xfrm>
        </p:spPr>
        <p:txBody>
          <a:bodyPr/>
          <a:lstStyle/>
          <a:p>
            <a:pPr algn="ctr"/>
            <a:r>
              <a:rPr lang="en-US" sz="2800" dirty="0"/>
              <a:t>Research Goals</a:t>
            </a:r>
          </a:p>
        </p:txBody>
      </p:sp>
      <p:pic>
        <p:nvPicPr>
          <p:cNvPr id="9" name="Graphic 8" descr="Magnifying glass with solid fill">
            <a:extLst>
              <a:ext uri="{FF2B5EF4-FFF2-40B4-BE49-F238E27FC236}">
                <a16:creationId xmlns:a16="http://schemas.microsoft.com/office/drawing/2014/main" id="{5DDD5342-91F5-0FBA-43A3-FFB8A16E54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0499" y="1561315"/>
            <a:ext cx="1371600" cy="1371600"/>
          </a:xfrm>
          <a:prstGeom prst="rect">
            <a:avLst/>
          </a:prstGeom>
        </p:spPr>
      </p:pic>
      <p:pic>
        <p:nvPicPr>
          <p:cNvPr id="10" name="Graphic 9" descr="Radar Chart with solid fill">
            <a:extLst>
              <a:ext uri="{FF2B5EF4-FFF2-40B4-BE49-F238E27FC236}">
                <a16:creationId xmlns:a16="http://schemas.microsoft.com/office/drawing/2014/main" id="{A7146B50-1427-8EC6-26B5-7871DB36F1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1114" y="1561315"/>
            <a:ext cx="1371600" cy="1371600"/>
          </a:xfrm>
          <a:prstGeom prst="rect">
            <a:avLst/>
          </a:prstGeom>
        </p:spPr>
      </p:pic>
      <p:sp>
        <p:nvSpPr>
          <p:cNvPr id="11" name="TextBox 10">
            <a:extLst>
              <a:ext uri="{FF2B5EF4-FFF2-40B4-BE49-F238E27FC236}">
                <a16:creationId xmlns:a16="http://schemas.microsoft.com/office/drawing/2014/main" id="{B0F4F138-70DA-C65B-5629-B6A55687E9A9}"/>
              </a:ext>
            </a:extLst>
          </p:cNvPr>
          <p:cNvSpPr txBox="1"/>
          <p:nvPr/>
        </p:nvSpPr>
        <p:spPr>
          <a:xfrm>
            <a:off x="5124230" y="3347191"/>
            <a:ext cx="3105369" cy="1323439"/>
          </a:xfrm>
          <a:prstGeom prst="rect">
            <a:avLst/>
          </a:prstGeom>
          <a:noFill/>
        </p:spPr>
        <p:txBody>
          <a:bodyPr wrap="square">
            <a:spAutoFit/>
          </a:bodyPr>
          <a:lstStyle/>
          <a:p>
            <a:pPr algn="ctr"/>
            <a:r>
              <a:rPr lang="en-US" sz="2000" dirty="0">
                <a:latin typeface="+mj-lt"/>
                <a:cs typeface="Arial Narrow" panose="020B0604020202020204" pitchFamily="34" charset="0"/>
              </a:rPr>
              <a:t>Apply these architectures to the Silverfish Passage System to understand tradeoffs</a:t>
            </a:r>
          </a:p>
        </p:txBody>
      </p:sp>
      <p:sp>
        <p:nvSpPr>
          <p:cNvPr id="12" name="TextBox 11">
            <a:extLst>
              <a:ext uri="{FF2B5EF4-FFF2-40B4-BE49-F238E27FC236}">
                <a16:creationId xmlns:a16="http://schemas.microsoft.com/office/drawing/2014/main" id="{563BB59F-48DC-67D2-59AD-F2BA05F5D3F9}"/>
              </a:ext>
            </a:extLst>
          </p:cNvPr>
          <p:cNvSpPr txBox="1"/>
          <p:nvPr/>
        </p:nvSpPr>
        <p:spPr>
          <a:xfrm>
            <a:off x="458630" y="3347191"/>
            <a:ext cx="2875337" cy="1015663"/>
          </a:xfrm>
          <a:prstGeom prst="rect">
            <a:avLst/>
          </a:prstGeom>
          <a:noFill/>
        </p:spPr>
        <p:txBody>
          <a:bodyPr wrap="square">
            <a:spAutoFit/>
          </a:bodyPr>
          <a:lstStyle/>
          <a:p>
            <a:pPr algn="ctr"/>
            <a:r>
              <a:rPr lang="en-US" sz="2000" dirty="0">
                <a:latin typeface="+mj-lt"/>
                <a:cs typeface="Arial Narrow" panose="020B0604020202020204" pitchFamily="34" charset="0"/>
              </a:rPr>
              <a:t>Categorize the ways that humans and AI can be partnered together</a:t>
            </a:r>
          </a:p>
        </p:txBody>
      </p:sp>
    </p:spTree>
    <p:extLst>
      <p:ext uri="{BB962C8B-B14F-4D97-AF65-F5344CB8AC3E}">
        <p14:creationId xmlns:p14="http://schemas.microsoft.com/office/powerpoint/2010/main" val="3857343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8333B-2870-9E19-2886-1D885DD07C2B}"/>
              </a:ext>
            </a:extLst>
          </p:cNvPr>
          <p:cNvSpPr>
            <a:spLocks noGrp="1"/>
          </p:cNvSpPr>
          <p:nvPr>
            <p:ph type="title"/>
          </p:nvPr>
        </p:nvSpPr>
        <p:spPr>
          <a:xfrm>
            <a:off x="263928" y="0"/>
            <a:ext cx="8616141" cy="890649"/>
          </a:xfrm>
        </p:spPr>
        <p:txBody>
          <a:bodyPr/>
          <a:lstStyle/>
          <a:p>
            <a:pPr algn="ctr"/>
            <a:r>
              <a:rPr lang="en-US" dirty="0"/>
              <a:t>Framework: </a:t>
            </a:r>
            <a:br>
              <a:rPr lang="en-US" dirty="0"/>
            </a:br>
            <a:r>
              <a:rPr lang="en-US" dirty="0"/>
              <a:t>Meta-Analysis of Existing Frameworks</a:t>
            </a:r>
          </a:p>
        </p:txBody>
      </p:sp>
      <p:pic>
        <p:nvPicPr>
          <p:cNvPr id="3" name="Picture 2" descr="What Is NHTSA? - Kelley Blue Book">
            <a:extLst>
              <a:ext uri="{FF2B5EF4-FFF2-40B4-BE49-F238E27FC236}">
                <a16:creationId xmlns:a16="http://schemas.microsoft.com/office/drawing/2014/main" id="{A26E485A-BAF7-0976-90B9-1D318FD4C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505" y="3005074"/>
            <a:ext cx="1397872" cy="10484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AE International - Wikipedia">
            <a:extLst>
              <a:ext uri="{FF2B5EF4-FFF2-40B4-BE49-F238E27FC236}">
                <a16:creationId xmlns:a16="http://schemas.microsoft.com/office/drawing/2014/main" id="{22DA0829-337C-D275-7F4C-EB5B106CF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706" y="1751716"/>
            <a:ext cx="919241" cy="5691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7A18DE8B-A12A-6099-AB12-E1D9D4CFAA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05" y="1318599"/>
            <a:ext cx="1379651" cy="3632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F08B76C3-A730-2BFA-B84D-9CDA4EE492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8227" y="1979999"/>
            <a:ext cx="913094" cy="7635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ocument with text on it&#10;&#10;Description automatically generated">
            <a:extLst>
              <a:ext uri="{FF2B5EF4-FFF2-40B4-BE49-F238E27FC236}">
                <a16:creationId xmlns:a16="http://schemas.microsoft.com/office/drawing/2014/main" id="{762C2BE8-A670-5172-05A2-7C42D227D826}"/>
              </a:ext>
            </a:extLst>
          </p:cNvPr>
          <p:cNvPicPr>
            <a:picLocks noChangeAspect="1"/>
          </p:cNvPicPr>
          <p:nvPr/>
        </p:nvPicPr>
        <p:blipFill>
          <a:blip r:embed="rId7"/>
          <a:stretch>
            <a:fillRect/>
          </a:stretch>
        </p:blipFill>
        <p:spPr>
          <a:xfrm>
            <a:off x="528595" y="994904"/>
            <a:ext cx="1709980" cy="2169141"/>
          </a:xfrm>
          <a:prstGeom prst="rect">
            <a:avLst/>
          </a:prstGeom>
          <a:effectLst>
            <a:outerShdw blurRad="50800" dist="38100" dir="2700000" algn="tl" rotWithShape="0">
              <a:prstClr val="black">
                <a:alpha val="40000"/>
              </a:prstClr>
            </a:outerShdw>
          </a:effectLst>
        </p:spPr>
      </p:pic>
      <p:pic>
        <p:nvPicPr>
          <p:cNvPr id="1030" name="Picture 6" descr="United States Department of Health and Human Services - Wikipedia">
            <a:extLst>
              <a:ext uri="{FF2B5EF4-FFF2-40B4-BE49-F238E27FC236}">
                <a16:creationId xmlns:a16="http://schemas.microsoft.com/office/drawing/2014/main" id="{2C50F8D2-AA32-B66D-C25B-CE899D674D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932" y="1943347"/>
            <a:ext cx="913094" cy="9130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aper with text on it&#10;&#10;Description automatically generated">
            <a:extLst>
              <a:ext uri="{FF2B5EF4-FFF2-40B4-BE49-F238E27FC236}">
                <a16:creationId xmlns:a16="http://schemas.microsoft.com/office/drawing/2014/main" id="{5BDB24D4-58C8-FA3C-3081-8EF9DF05F3CC}"/>
              </a:ext>
            </a:extLst>
          </p:cNvPr>
          <p:cNvPicPr>
            <a:picLocks noChangeAspect="1"/>
          </p:cNvPicPr>
          <p:nvPr/>
        </p:nvPicPr>
        <p:blipFill>
          <a:blip r:embed="rId9"/>
          <a:stretch>
            <a:fillRect/>
          </a:stretch>
        </p:blipFill>
        <p:spPr>
          <a:xfrm>
            <a:off x="872946" y="1415112"/>
            <a:ext cx="1709980" cy="2532308"/>
          </a:xfrm>
          <a:prstGeom prst="rect">
            <a:avLst/>
          </a:prstGeom>
          <a:effectLst>
            <a:outerShdw blurRad="50800" dist="38100" dir="2700000" algn="tl" rotWithShape="0">
              <a:prstClr val="black">
                <a:alpha val="40000"/>
              </a:prstClr>
            </a:outerShdw>
          </a:effectLst>
        </p:spPr>
      </p:pic>
      <p:pic>
        <p:nvPicPr>
          <p:cNvPr id="1028" name="Picture 4" descr="Amazon.com: Autonomous Weapons Systems: Law, Ethics, Policy: 9781316607657:  Bhuta, Nehal: Books">
            <a:extLst>
              <a:ext uri="{FF2B5EF4-FFF2-40B4-BE49-F238E27FC236}">
                <a16:creationId xmlns:a16="http://schemas.microsoft.com/office/drawing/2014/main" id="{7F11CC06-D991-7C48-C39C-F048024AE1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4493" y="2036303"/>
            <a:ext cx="1463060" cy="21935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CBBAAC8-E310-8FC2-1BBD-95E37D28E4F8}"/>
              </a:ext>
            </a:extLst>
          </p:cNvPr>
          <p:cNvSpPr txBox="1"/>
          <p:nvPr/>
        </p:nvSpPr>
        <p:spPr>
          <a:xfrm>
            <a:off x="263928" y="4309699"/>
            <a:ext cx="3313216" cy="738664"/>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Frameworks from human-robot, human-computer, systems engineering, and technology ethics literature</a:t>
            </a:r>
          </a:p>
        </p:txBody>
      </p:sp>
      <p:sp>
        <p:nvSpPr>
          <p:cNvPr id="14" name="TextBox 13">
            <a:extLst>
              <a:ext uri="{FF2B5EF4-FFF2-40B4-BE49-F238E27FC236}">
                <a16:creationId xmlns:a16="http://schemas.microsoft.com/office/drawing/2014/main" id="{507B8E38-BF8D-3042-D014-629C73A5B2AA}"/>
              </a:ext>
            </a:extLst>
          </p:cNvPr>
          <p:cNvSpPr txBox="1"/>
          <p:nvPr/>
        </p:nvSpPr>
        <p:spPr>
          <a:xfrm>
            <a:off x="3968835" y="4413954"/>
            <a:ext cx="2007213" cy="52322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Government agency developed frameworks</a:t>
            </a:r>
          </a:p>
        </p:txBody>
      </p:sp>
      <p:sp>
        <p:nvSpPr>
          <p:cNvPr id="15" name="TextBox 14">
            <a:extLst>
              <a:ext uri="{FF2B5EF4-FFF2-40B4-BE49-F238E27FC236}">
                <a16:creationId xmlns:a16="http://schemas.microsoft.com/office/drawing/2014/main" id="{9644CEC1-49E9-B04C-8D26-600913A9547D}"/>
              </a:ext>
            </a:extLst>
          </p:cNvPr>
          <p:cNvSpPr txBox="1"/>
          <p:nvPr/>
        </p:nvSpPr>
        <p:spPr>
          <a:xfrm>
            <a:off x="6721931" y="4413954"/>
            <a:ext cx="2158138" cy="52322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Industry trade group and corporate frameworks</a:t>
            </a:r>
          </a:p>
        </p:txBody>
      </p:sp>
      <p:pic>
        <p:nvPicPr>
          <p:cNvPr id="1034" name="Picture 10" descr="Lockheed Martin (@LockheedMartin) | Twitter | Lockheed, Martin, Students  tech">
            <a:extLst>
              <a:ext uri="{FF2B5EF4-FFF2-40B4-BE49-F238E27FC236}">
                <a16:creationId xmlns:a16="http://schemas.microsoft.com/office/drawing/2014/main" id="{EE947D5F-A175-3F03-BB39-A7F9550FE8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17863" y="2569879"/>
            <a:ext cx="797542" cy="79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124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770D2DC-D3F2-056C-E046-A3DDA4F056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9" b="809"/>
          <a:stretch/>
        </p:blipFill>
        <p:spPr bwMode="auto">
          <a:xfrm>
            <a:off x="0" y="1223238"/>
            <a:ext cx="9144000" cy="3303042"/>
          </a:xfrm>
          <a:prstGeom prst="rect">
            <a:avLst/>
          </a:prstGeom>
          <a:ln w="9525" cap="flat" cmpd="sng" algn="ctr">
            <a:solidFill>
              <a:srgbClr val="E7E6E6"/>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044AFE7C-B947-573E-1D2B-E4998B4E2DAC}"/>
              </a:ext>
            </a:extLst>
          </p:cNvPr>
          <p:cNvSpPr>
            <a:spLocks noGrp="1"/>
          </p:cNvSpPr>
          <p:nvPr>
            <p:ph type="title"/>
          </p:nvPr>
        </p:nvSpPr>
        <p:spPr/>
        <p:txBody>
          <a:bodyPr/>
          <a:lstStyle/>
          <a:p>
            <a:r>
              <a:rPr lang="en-US" dirty="0"/>
              <a:t>Our Framework</a:t>
            </a:r>
          </a:p>
        </p:txBody>
      </p:sp>
    </p:spTree>
    <p:extLst>
      <p:ext uri="{BB962C8B-B14F-4D97-AF65-F5344CB8AC3E}">
        <p14:creationId xmlns:p14="http://schemas.microsoft.com/office/powerpoint/2010/main" val="124741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770D2DC-D3F2-056C-E046-A3DDA4F056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748" t="529" r="10741" b="59191"/>
          <a:stretch/>
        </p:blipFill>
        <p:spPr bwMode="auto">
          <a:xfrm>
            <a:off x="136635" y="1336125"/>
            <a:ext cx="8870729" cy="1779607"/>
          </a:xfrm>
          <a:prstGeom prst="rect">
            <a:avLst/>
          </a:prstGeom>
          <a:ln w="9525" cap="flat" cmpd="sng" algn="ctr">
            <a:solidFill>
              <a:srgbClr val="E7E6E6"/>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044AFE7C-B947-573E-1D2B-E4998B4E2DAC}"/>
              </a:ext>
            </a:extLst>
          </p:cNvPr>
          <p:cNvSpPr>
            <a:spLocks noGrp="1"/>
          </p:cNvSpPr>
          <p:nvPr>
            <p:ph type="title"/>
          </p:nvPr>
        </p:nvSpPr>
        <p:spPr/>
        <p:txBody>
          <a:bodyPr/>
          <a:lstStyle/>
          <a:p>
            <a:r>
              <a:rPr lang="en-US" dirty="0"/>
              <a:t>Three Key Paradigms</a:t>
            </a:r>
          </a:p>
        </p:txBody>
      </p:sp>
      <p:sp>
        <p:nvSpPr>
          <p:cNvPr id="3" name="TextBox 2">
            <a:extLst>
              <a:ext uri="{FF2B5EF4-FFF2-40B4-BE49-F238E27FC236}">
                <a16:creationId xmlns:a16="http://schemas.microsoft.com/office/drawing/2014/main" id="{3679018B-F62D-0182-BBFA-F0265F63E761}"/>
              </a:ext>
            </a:extLst>
          </p:cNvPr>
          <p:cNvSpPr txBox="1"/>
          <p:nvPr/>
        </p:nvSpPr>
        <p:spPr>
          <a:xfrm>
            <a:off x="317257" y="3285067"/>
            <a:ext cx="1967205" cy="307777"/>
          </a:xfrm>
          <a:prstGeom prst="rect">
            <a:avLst/>
          </a:prstGeom>
          <a:noFill/>
        </p:spPr>
        <p:txBody>
          <a:bodyPr wrap="none" rtlCol="0">
            <a:spAutoFit/>
          </a:bodyPr>
          <a:lstStyle/>
          <a:p>
            <a:r>
              <a:rPr lang="en-US" dirty="0"/>
              <a:t>Human Supervising AI</a:t>
            </a:r>
          </a:p>
        </p:txBody>
      </p:sp>
      <p:sp>
        <p:nvSpPr>
          <p:cNvPr id="4" name="TextBox 3">
            <a:extLst>
              <a:ext uri="{FF2B5EF4-FFF2-40B4-BE49-F238E27FC236}">
                <a16:creationId xmlns:a16="http://schemas.microsoft.com/office/drawing/2014/main" id="{009394E9-92B1-5403-056A-B19CA4084365}"/>
              </a:ext>
            </a:extLst>
          </p:cNvPr>
          <p:cNvSpPr txBox="1"/>
          <p:nvPr/>
        </p:nvSpPr>
        <p:spPr>
          <a:xfrm>
            <a:off x="6859538" y="3285066"/>
            <a:ext cx="2056973" cy="307777"/>
          </a:xfrm>
          <a:prstGeom prst="rect">
            <a:avLst/>
          </a:prstGeom>
          <a:noFill/>
        </p:spPr>
        <p:txBody>
          <a:bodyPr wrap="none" rtlCol="0">
            <a:spAutoFit/>
          </a:bodyPr>
          <a:lstStyle/>
          <a:p>
            <a:r>
              <a:rPr lang="en-US" dirty="0"/>
              <a:t>AI Supervising Humans</a:t>
            </a:r>
          </a:p>
        </p:txBody>
      </p:sp>
      <p:sp>
        <p:nvSpPr>
          <p:cNvPr id="5" name="TextBox 4">
            <a:extLst>
              <a:ext uri="{FF2B5EF4-FFF2-40B4-BE49-F238E27FC236}">
                <a16:creationId xmlns:a16="http://schemas.microsoft.com/office/drawing/2014/main" id="{39FFFFC0-032C-B102-C14C-E758BE4BB8E1}"/>
              </a:ext>
            </a:extLst>
          </p:cNvPr>
          <p:cNvSpPr txBox="1"/>
          <p:nvPr/>
        </p:nvSpPr>
        <p:spPr>
          <a:xfrm>
            <a:off x="3703813" y="3288042"/>
            <a:ext cx="1736373" cy="307777"/>
          </a:xfrm>
          <a:prstGeom prst="rect">
            <a:avLst/>
          </a:prstGeom>
          <a:noFill/>
        </p:spPr>
        <p:txBody>
          <a:bodyPr wrap="none" rtlCol="0">
            <a:spAutoFit/>
          </a:bodyPr>
          <a:lstStyle/>
          <a:p>
            <a:r>
              <a:rPr lang="en-US" dirty="0"/>
              <a:t>Human-AI Teaming</a:t>
            </a:r>
          </a:p>
        </p:txBody>
      </p:sp>
    </p:spTree>
    <p:extLst>
      <p:ext uri="{BB962C8B-B14F-4D97-AF65-F5344CB8AC3E}">
        <p14:creationId xmlns:p14="http://schemas.microsoft.com/office/powerpoint/2010/main" val="166125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770D2DC-D3F2-056C-E046-A3DDA4F056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9741" r="62469" b="809"/>
          <a:stretch/>
        </p:blipFill>
        <p:spPr bwMode="auto">
          <a:xfrm>
            <a:off x="1592554" y="1013282"/>
            <a:ext cx="5958891" cy="4037189"/>
          </a:xfrm>
          <a:prstGeom prst="rect">
            <a:avLst/>
          </a:prstGeom>
          <a:ln w="9525" cap="flat" cmpd="sng" algn="ctr">
            <a:solidFill>
              <a:srgbClr val="E7E6E6"/>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044AFE7C-B947-573E-1D2B-E4998B4E2DAC}"/>
              </a:ext>
            </a:extLst>
          </p:cNvPr>
          <p:cNvSpPr>
            <a:spLocks noGrp="1"/>
          </p:cNvSpPr>
          <p:nvPr>
            <p:ph type="title"/>
          </p:nvPr>
        </p:nvSpPr>
        <p:spPr/>
        <p:txBody>
          <a:bodyPr/>
          <a:lstStyle/>
          <a:p>
            <a:r>
              <a:rPr lang="en-US" dirty="0"/>
              <a:t>Human Supervisory Control</a:t>
            </a:r>
          </a:p>
        </p:txBody>
      </p:sp>
    </p:spTree>
    <p:extLst>
      <p:ext uri="{BB962C8B-B14F-4D97-AF65-F5344CB8AC3E}">
        <p14:creationId xmlns:p14="http://schemas.microsoft.com/office/powerpoint/2010/main" val="1059981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770D2DC-D3F2-056C-E046-A3DDA4F056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9343" t="30619" r="254"/>
          <a:stretch/>
        </p:blipFill>
        <p:spPr bwMode="auto">
          <a:xfrm>
            <a:off x="2153093" y="1076672"/>
            <a:ext cx="4837813" cy="4042134"/>
          </a:xfrm>
          <a:prstGeom prst="rect">
            <a:avLst/>
          </a:prstGeom>
          <a:ln w="9525" cap="flat" cmpd="sng" algn="ctr">
            <a:solidFill>
              <a:srgbClr val="E7E6E6"/>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044AFE7C-B947-573E-1D2B-E4998B4E2DAC}"/>
              </a:ext>
            </a:extLst>
          </p:cNvPr>
          <p:cNvSpPr>
            <a:spLocks noGrp="1"/>
          </p:cNvSpPr>
          <p:nvPr>
            <p:ph type="title"/>
          </p:nvPr>
        </p:nvSpPr>
        <p:spPr/>
        <p:txBody>
          <a:bodyPr/>
          <a:lstStyle/>
          <a:p>
            <a:r>
              <a:rPr lang="en-US" dirty="0"/>
              <a:t>AI Supervisory Control</a:t>
            </a:r>
          </a:p>
        </p:txBody>
      </p:sp>
    </p:spTree>
    <p:extLst>
      <p:ext uri="{BB962C8B-B14F-4D97-AF65-F5344CB8AC3E}">
        <p14:creationId xmlns:p14="http://schemas.microsoft.com/office/powerpoint/2010/main" val="2801410060"/>
      </p:ext>
    </p:extLst>
  </p:cSld>
  <p:clrMapOvr>
    <a:masterClrMapping/>
  </p:clrMapOvr>
</p:sld>
</file>

<file path=ppt/theme/theme1.xml><?xml version="1.0" encoding="utf-8"?>
<a:theme xmlns:a="http://schemas.openxmlformats.org/drawingml/2006/main" name="Basic Customizable Consulting Toolkit by Slidesgo">
  <a:themeElements>
    <a:clrScheme name="Simple Light">
      <a:dk1>
        <a:srgbClr val="242424"/>
      </a:dk1>
      <a:lt1>
        <a:srgbClr val="EFEFEF"/>
      </a:lt1>
      <a:dk2>
        <a:srgbClr val="B7B7B7"/>
      </a:dk2>
      <a:lt2>
        <a:srgbClr val="FFFFFF"/>
      </a:lt2>
      <a:accent1>
        <a:srgbClr val="FFFFFF"/>
      </a:accent1>
      <a:accent2>
        <a:srgbClr val="FFFFFF"/>
      </a:accent2>
      <a:accent3>
        <a:srgbClr val="FFFFFF"/>
      </a:accent3>
      <a:accent4>
        <a:srgbClr val="FFFFFF"/>
      </a:accent4>
      <a:accent5>
        <a:srgbClr val="FFFFFF"/>
      </a:accent5>
      <a:accent6>
        <a:srgbClr val="FFFFFF"/>
      </a:accent6>
      <a:hlink>
        <a:srgbClr val="2424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3340</TotalTime>
  <Words>431</Words>
  <Application>Microsoft Macintosh PowerPoint</Application>
  <PresentationFormat>On-screen Show (16:9)</PresentationFormat>
  <Paragraphs>63</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Hind Madurai</vt:lpstr>
      <vt:lpstr>Arial Narrow</vt:lpstr>
      <vt:lpstr>Lexend Deca</vt:lpstr>
      <vt:lpstr>Arial Black</vt:lpstr>
      <vt:lpstr>Basic Customizable Consulting Toolkit by Slidesgo</vt:lpstr>
      <vt:lpstr>Effectiveness of Different Human-AI System Architectures</vt:lpstr>
      <vt:lpstr>Human Control for Safety-Critical AI</vt:lpstr>
      <vt:lpstr>Lack of Clarity on ”Human Control”</vt:lpstr>
      <vt:lpstr>Research Goals</vt:lpstr>
      <vt:lpstr>Framework:  Meta-Analysis of Existing Frameworks</vt:lpstr>
      <vt:lpstr>Our Framework</vt:lpstr>
      <vt:lpstr>Three Key Paradigms</vt:lpstr>
      <vt:lpstr>Human Supervisory Control</vt:lpstr>
      <vt:lpstr>AI Supervisory Control</vt:lpstr>
      <vt:lpstr>Human-AI Teaming</vt:lpstr>
      <vt:lpstr>Patriot Missile Defense System Example</vt:lpstr>
      <vt:lpstr>Example Continued:  Architectural Tradeoffs</vt:lpstr>
      <vt:lpstr>Example Continued:  Collapse of Architectural Tradeoffs</vt:lpstr>
      <vt:lpstr>Ethical Analysis</vt:lpstr>
      <vt:lpstr>Applying Architectures to Silverfish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Singh, Aditya</cp:lastModifiedBy>
  <cp:revision>33</cp:revision>
  <dcterms:modified xsi:type="dcterms:W3CDTF">2024-08-09T18:51:06Z</dcterms:modified>
</cp:coreProperties>
</file>